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567" r:id="rId3"/>
    <p:sldId id="572" r:id="rId4"/>
    <p:sldId id="578" r:id="rId5"/>
    <p:sldId id="618" r:id="rId6"/>
    <p:sldId id="573" r:id="rId7"/>
    <p:sldId id="604" r:id="rId8"/>
    <p:sldId id="574" r:id="rId9"/>
    <p:sldId id="579" r:id="rId10"/>
    <p:sldId id="619" r:id="rId11"/>
    <p:sldId id="589" r:id="rId12"/>
    <p:sldId id="605" r:id="rId13"/>
    <p:sldId id="585" r:id="rId14"/>
    <p:sldId id="586" r:id="rId15"/>
    <p:sldId id="608" r:id="rId16"/>
    <p:sldId id="580" r:id="rId17"/>
    <p:sldId id="581" r:id="rId18"/>
    <p:sldId id="582" r:id="rId19"/>
    <p:sldId id="583" r:id="rId20"/>
    <p:sldId id="584" r:id="rId21"/>
    <p:sldId id="620" r:id="rId22"/>
    <p:sldId id="591" r:id="rId23"/>
    <p:sldId id="587" r:id="rId24"/>
    <p:sldId id="628" r:id="rId25"/>
    <p:sldId id="588" r:id="rId26"/>
    <p:sldId id="592" r:id="rId27"/>
    <p:sldId id="609" r:id="rId28"/>
    <p:sldId id="602" r:id="rId29"/>
    <p:sldId id="621" r:id="rId30"/>
    <p:sldId id="617" r:id="rId31"/>
    <p:sldId id="593" r:id="rId32"/>
    <p:sldId id="613" r:id="rId33"/>
    <p:sldId id="622" r:id="rId34"/>
    <p:sldId id="610" r:id="rId35"/>
    <p:sldId id="611" r:id="rId36"/>
    <p:sldId id="612" r:id="rId37"/>
    <p:sldId id="614" r:id="rId38"/>
    <p:sldId id="623" r:id="rId39"/>
    <p:sldId id="594" r:id="rId40"/>
    <p:sldId id="600" r:id="rId41"/>
    <p:sldId id="601" r:id="rId42"/>
    <p:sldId id="596" r:id="rId43"/>
    <p:sldId id="615" r:id="rId44"/>
    <p:sldId id="627" r:id="rId45"/>
    <p:sldId id="616" r:id="rId46"/>
    <p:sldId id="597" r:id="rId47"/>
    <p:sldId id="576" r:id="rId48"/>
    <p:sldId id="577" r:id="rId49"/>
    <p:sldId id="599" r:id="rId50"/>
    <p:sldId id="598" r:id="rId51"/>
  </p:sldIdLst>
  <p:sldSz cx="10693400" cy="7561263"/>
  <p:notesSz cx="9928225" cy="6797675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  <p:cmAuthor id="4" name="PME" initials="P" lastIdx="30" clrIdx="3">
    <p:extLst>
      <p:ext uri="{19B8F6BF-5375-455C-9EA6-DF929625EA0E}">
        <p15:presenceInfo xmlns:p15="http://schemas.microsoft.com/office/powerpoint/2012/main" userId="PME" providerId="None"/>
      </p:ext>
    </p:extLst>
  </p:cmAuthor>
  <p:cmAuthor id="5" name="安志 袁" initials="安志 [2]" lastIdx="3" clrIdx="4">
    <p:extLst>
      <p:ext uri="{19B8F6BF-5375-455C-9EA6-DF929625EA0E}">
        <p15:presenceInfo xmlns:p15="http://schemas.microsoft.com/office/powerpoint/2012/main" userId="b47ed99dc5915f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9CB8"/>
    <a:srgbClr val="7690AF"/>
    <a:srgbClr val="0000FF"/>
    <a:srgbClr val="385D8A"/>
    <a:srgbClr val="9BBB59"/>
    <a:srgbClr val="866CA6"/>
    <a:srgbClr val="00FF00"/>
    <a:srgbClr val="4BACC6"/>
    <a:srgbClr val="00B050"/>
    <a:srgbClr val="946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9" autoAdjust="0"/>
    <p:restoredTop sz="95082" autoAdjust="0"/>
  </p:normalViewPr>
  <p:slideViewPr>
    <p:cSldViewPr snapToGrid="0">
      <p:cViewPr varScale="1">
        <p:scale>
          <a:sx n="62" d="100"/>
          <a:sy n="62" d="100"/>
        </p:scale>
        <p:origin x="1950" y="66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141"/>
        <p:guide pos="3127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3697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2023/12/25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160713" y="509588"/>
            <a:ext cx="36068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160713" y="509588"/>
            <a:ext cx="3606800" cy="25495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2023/12/25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2023/12/25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2023/12/25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2023/12/25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2023/12/25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2023/12/25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2023/12/25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2023/12/25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2023/12/25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2023/12/25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2023/12/25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2023/12/25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png"/><Relationship Id="rId4" Type="http://schemas.openxmlformats.org/officeDocument/2006/relationships/image" Target="../media/image2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2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5.png"/><Relationship Id="rId4" Type="http://schemas.openxmlformats.org/officeDocument/2006/relationships/image" Target="../media/image2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9.png"/><Relationship Id="rId4" Type="http://schemas.openxmlformats.org/officeDocument/2006/relationships/image" Target="../media/image2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0.png"/><Relationship Id="rId4" Type="http://schemas.openxmlformats.org/officeDocument/2006/relationships/image" Target="../media/image26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2.png"/><Relationship Id="rId4" Type="http://schemas.openxmlformats.org/officeDocument/2006/relationships/image" Target="../media/image2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3.png"/><Relationship Id="rId4" Type="http://schemas.openxmlformats.org/officeDocument/2006/relationships/image" Target="../media/image2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3.png"/><Relationship Id="rId4" Type="http://schemas.openxmlformats.org/officeDocument/2006/relationships/image" Target="../media/image28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6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8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40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4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23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19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audio" Target="../media/media13.wav"/><Relationship Id="rId3" Type="http://schemas.microsoft.com/office/2007/relationships/media" Target="../media/media2.wav"/><Relationship Id="rId21" Type="http://schemas.microsoft.com/office/2007/relationships/media" Target="../media/media11.wav"/><Relationship Id="rId34" Type="http://schemas.openxmlformats.org/officeDocument/2006/relationships/image" Target="../media/image58.png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microsoft.com/office/2007/relationships/media" Target="../media/media13.wav"/><Relationship Id="rId3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29" Type="http://schemas.microsoft.com/office/2007/relationships/media" Target="../media/media15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32" Type="http://schemas.openxmlformats.org/officeDocument/2006/relationships/audio" Target="../media/media16.wav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28" Type="http://schemas.openxmlformats.org/officeDocument/2006/relationships/audio" Target="../media/media14.wav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31" Type="http://schemas.microsoft.com/office/2007/relationships/media" Target="../media/media16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Relationship Id="rId27" Type="http://schemas.microsoft.com/office/2007/relationships/media" Target="../media/media14.wav"/><Relationship Id="rId30" Type="http://schemas.openxmlformats.org/officeDocument/2006/relationships/audio" Target="../media/media15.wav"/><Relationship Id="rId8" Type="http://schemas.openxmlformats.org/officeDocument/2006/relationships/audio" Target="../media/media4.wav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53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870470" y="2420862"/>
            <a:ext cx="6583301" cy="3970607"/>
          </a:xfrm>
        </p:spPr>
        <p:txBody>
          <a:bodyPr/>
          <a:lstStyle/>
          <a:p>
            <a:pPr algn="ctr"/>
            <a:r>
              <a:rPr lang="zh-TW" altLang="zh-TW" sz="2400">
                <a:solidFill>
                  <a:srgbClr val="000000"/>
                </a:solidFill>
                <a:effectLst/>
              </a:rPr>
              <a:t>使用卷積傳遞函數進行聲學傳遞函數</a:t>
            </a:r>
            <a:r>
              <a:rPr lang="zh-TW" altLang="en-US" sz="2400">
                <a:solidFill>
                  <a:srgbClr val="000000"/>
                </a:solidFill>
              </a:rPr>
              <a:t>半</a:t>
            </a:r>
            <a:r>
              <a:rPr lang="zh-TW" altLang="zh-TW" sz="2400">
                <a:solidFill>
                  <a:srgbClr val="000000"/>
                </a:solidFill>
                <a:effectLst/>
              </a:rPr>
              <a:t>盲估計以應用於去混響</a:t>
            </a:r>
            <a:br>
              <a:rPr lang="en-US" altLang="zh-TW" sz="2400">
                <a:solidFill>
                  <a:srgbClr val="000000"/>
                </a:solidFill>
                <a:effectLst/>
              </a:rPr>
            </a:br>
            <a:r>
              <a:rPr lang="en-US" altLang="zh-TW" sz="2400">
                <a:solidFill>
                  <a:srgbClr val="000000"/>
                </a:solidFill>
                <a:effectLst/>
              </a:rPr>
              <a:t>Semi-</a:t>
            </a:r>
            <a:r>
              <a:rPr lang="en-US" altLang="zh-TW" sz="2400" kern="0">
                <a:solidFill>
                  <a:srgbClr val="000000"/>
                </a:solidFill>
                <a:effectLst/>
              </a:rPr>
              <a:t>Blind estimation of acoustic transfer functions with application to dereverberation using convolutive transfer functions</a:t>
            </a:r>
            <a:br>
              <a:rPr lang="en-US" altLang="zh-TW" sz="1800" kern="0">
                <a:solidFill>
                  <a:srgbClr val="000000"/>
                </a:solidFill>
                <a:effectLst/>
              </a:rPr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2023. 12. 25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18592" y="496561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WPE for dereverberation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940945E-F955-4478-8DCB-97ABC84F35AA}"/>
              </a:ext>
            </a:extLst>
          </p:cNvPr>
          <p:cNvSpPr txBox="1"/>
          <p:nvPr/>
        </p:nvSpPr>
        <p:spPr>
          <a:xfrm>
            <a:off x="-163643" y="1175339"/>
            <a:ext cx="96168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formation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gorithm for WPE</a:t>
            </a:r>
            <a:endParaRPr lang="en-US" altLang="zh-TW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5A70C78A-5785-48F7-A53D-E23E5301C5B3}"/>
              </a:ext>
            </a:extLst>
          </p:cNvPr>
          <p:cNvGrpSpPr/>
          <p:nvPr/>
        </p:nvGrpSpPr>
        <p:grpSpPr>
          <a:xfrm>
            <a:off x="1610995" y="2983989"/>
            <a:ext cx="7210880" cy="2351347"/>
            <a:chOff x="5130278" y="694879"/>
            <a:chExt cx="4684085" cy="148660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D48D13E-C22B-4315-9648-D52C53EC0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0278" y="694879"/>
              <a:ext cx="4684085" cy="1486600"/>
            </a:xfrm>
            <a:prstGeom prst="rect">
              <a:avLst/>
            </a:prstGeom>
          </p:spPr>
        </p:pic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5B9F239-5A2A-4CF6-AD4C-5AD7C460B49D}"/>
                </a:ext>
              </a:extLst>
            </p:cNvPr>
            <p:cNvSpPr/>
            <p:nvPr/>
          </p:nvSpPr>
          <p:spPr>
            <a:xfrm>
              <a:off x="5544766" y="1347113"/>
              <a:ext cx="706876" cy="520597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034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formation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97EE17FE-D5B7-40E6-9D3D-49DC382817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002207"/>
              </p:ext>
            </p:extLst>
          </p:nvPr>
        </p:nvGraphicFramePr>
        <p:xfrm>
          <a:off x="741363" y="1157288"/>
          <a:ext cx="2459037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5" name="Equation" r:id="rId3" imgW="1498320" imgH="1600200" progId="Equation.DSMT4">
                  <p:embed/>
                </p:oleObj>
              </mc:Choice>
              <mc:Fallback>
                <p:oleObj name="Equation" r:id="rId3" imgW="1498320" imgH="1600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363" y="1157288"/>
                        <a:ext cx="2459037" cy="262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群組 13">
            <a:extLst>
              <a:ext uri="{FF2B5EF4-FFF2-40B4-BE49-F238E27FC236}">
                <a16:creationId xmlns:a16="http://schemas.microsoft.com/office/drawing/2014/main" id="{D27BCBD1-5E17-483E-A1EB-EABA42FC0B6A}"/>
              </a:ext>
            </a:extLst>
          </p:cNvPr>
          <p:cNvGrpSpPr/>
          <p:nvPr/>
        </p:nvGrpSpPr>
        <p:grpSpPr>
          <a:xfrm>
            <a:off x="4669493" y="1769255"/>
            <a:ext cx="5524701" cy="3795053"/>
            <a:chOff x="5346700" y="800100"/>
            <a:chExt cx="4849973" cy="2967113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BE7C392-1347-4F8F-B21E-F7BCACB6A0D0}"/>
                </a:ext>
              </a:extLst>
            </p:cNvPr>
            <p:cNvGrpSpPr/>
            <p:nvPr/>
          </p:nvGrpSpPr>
          <p:grpSpPr>
            <a:xfrm>
              <a:off x="5346700" y="1173296"/>
              <a:ext cx="4692650" cy="2209164"/>
              <a:chOff x="5511799" y="4841625"/>
              <a:chExt cx="4692650" cy="2209164"/>
            </a:xfrm>
          </p:grpSpPr>
          <p:pic>
            <p:nvPicPr>
              <p:cNvPr id="9" name="Picture 4" descr="Example of room impulse response from dEchorate dataset | Download  Scientific Diagram">
                <a:extLst>
                  <a:ext uri="{FF2B5EF4-FFF2-40B4-BE49-F238E27FC236}">
                    <a16:creationId xmlns:a16="http://schemas.microsoft.com/office/drawing/2014/main" id="{AD0F254A-DC26-49A7-BD96-AA30A39C1B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1799" y="4841625"/>
                <a:ext cx="4692650" cy="2209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6FD7865-D1E0-493F-9178-D137B228B044}"/>
                  </a:ext>
                </a:extLst>
              </p:cNvPr>
              <p:cNvSpPr/>
              <p:nvPr/>
            </p:nvSpPr>
            <p:spPr>
              <a:xfrm>
                <a:off x="6001069" y="4880744"/>
                <a:ext cx="4028756" cy="18801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4813705-1A38-4177-A198-A1E62D28C1E2}"/>
                </a:ext>
              </a:extLst>
            </p:cNvPr>
            <p:cNvSpPr/>
            <p:nvPr/>
          </p:nvSpPr>
          <p:spPr>
            <a:xfrm>
              <a:off x="5504023" y="3131634"/>
              <a:ext cx="4692650" cy="398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92C6C2F-3D9B-4DBC-BE58-B5257E7F019B}"/>
                </a:ext>
              </a:extLst>
            </p:cNvPr>
            <p:cNvSpPr/>
            <p:nvPr/>
          </p:nvSpPr>
          <p:spPr>
            <a:xfrm rot="5400000">
              <a:off x="4336285" y="1840558"/>
              <a:ext cx="2503486" cy="4768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D9AF080-D528-4BD6-8406-EDCF279E6E13}"/>
                </a:ext>
              </a:extLst>
            </p:cNvPr>
            <p:cNvSpPr txBox="1"/>
            <p:nvPr/>
          </p:nvSpPr>
          <p:spPr>
            <a:xfrm>
              <a:off x="7325678" y="3167375"/>
              <a:ext cx="1424366" cy="312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samples</a:t>
              </a:r>
              <a:endParaRPr lang="zh-TW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0E9D31A4-AC51-4B87-9751-D59ABD074F0F}"/>
                </a:ext>
              </a:extLst>
            </p:cNvPr>
            <p:cNvCxnSpPr>
              <a:cxnSpLocks/>
            </p:cNvCxnSpPr>
            <p:nvPr/>
          </p:nvCxnSpPr>
          <p:spPr>
            <a:xfrm>
              <a:off x="6762750" y="800100"/>
              <a:ext cx="0" cy="25823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F688CD4-BFE0-4A6C-867B-D129206A497B}"/>
                </a:ext>
              </a:extLst>
            </p:cNvPr>
            <p:cNvSpPr txBox="1"/>
            <p:nvPr/>
          </p:nvSpPr>
          <p:spPr>
            <a:xfrm>
              <a:off x="6618496" y="3454392"/>
              <a:ext cx="312687" cy="312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TW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3810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formation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D5D3AE12-8E2A-461A-92E6-DE345CCE3A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743708"/>
              </p:ext>
            </p:extLst>
          </p:nvPr>
        </p:nvGraphicFramePr>
        <p:xfrm>
          <a:off x="747850" y="1084295"/>
          <a:ext cx="7911289" cy="5053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4" name="Equation" r:id="rId3" imgW="5168880" imgH="3301920" progId="Equation.DSMT4">
                  <p:embed/>
                </p:oleObj>
              </mc:Choice>
              <mc:Fallback>
                <p:oleObj name="Equation" r:id="rId3" imgW="5168880" imgH="330192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D5D3AE12-8E2A-461A-92E6-DE345CCE3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7850" y="1084295"/>
                        <a:ext cx="7911289" cy="5053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9630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7700" y="207390"/>
            <a:ext cx="7123429" cy="633276"/>
          </a:xfrm>
        </p:spPr>
        <p:txBody>
          <a:bodyPr/>
          <a:lstStyle/>
          <a:p>
            <a:r>
              <a:rPr lang="en-US" altLang="zh-TW" dirty="0"/>
              <a:t>Algorithm for WPE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CAD9D091-6806-4427-9D0C-A6730F157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145373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ABF8EC24-C3D1-4BA0-9716-185BBC7576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26878"/>
              </p:ext>
            </p:extLst>
          </p:nvPr>
        </p:nvGraphicFramePr>
        <p:xfrm>
          <a:off x="500909" y="812328"/>
          <a:ext cx="7520662" cy="6338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31" name="Equation" r:id="rId3" imgW="6045120" imgH="5092560" progId="Equation.DSMT4">
                  <p:embed/>
                </p:oleObj>
              </mc:Choice>
              <mc:Fallback>
                <p:oleObj name="Equation" r:id="rId3" imgW="6045120" imgH="5092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0909" y="812328"/>
                        <a:ext cx="7520662" cy="6338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592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DAS beamformer for cleaner source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7F5ACA4A-5705-4D1C-8DA7-611F906A98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32259"/>
              </p:ext>
            </p:extLst>
          </p:nvPr>
        </p:nvGraphicFramePr>
        <p:xfrm>
          <a:off x="696913" y="1166813"/>
          <a:ext cx="7396162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6" name="Equation" r:id="rId3" imgW="5511600" imgH="2031840" progId="Equation.DSMT4">
                  <p:embed/>
                </p:oleObj>
              </mc:Choice>
              <mc:Fallback>
                <p:oleObj name="Equation" r:id="rId3" imgW="5511600" imgH="2031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6913" y="1166813"/>
                        <a:ext cx="7396162" cy="273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群組 15">
            <a:extLst>
              <a:ext uri="{FF2B5EF4-FFF2-40B4-BE49-F238E27FC236}">
                <a16:creationId xmlns:a16="http://schemas.microsoft.com/office/drawing/2014/main" id="{6E539CAF-10AC-4B7E-AE30-D4D1D9C514AE}"/>
              </a:ext>
            </a:extLst>
          </p:cNvPr>
          <p:cNvGrpSpPr/>
          <p:nvPr/>
        </p:nvGrpSpPr>
        <p:grpSpPr>
          <a:xfrm>
            <a:off x="8093412" y="570644"/>
            <a:ext cx="2599987" cy="2865173"/>
            <a:chOff x="7179892" y="3520884"/>
            <a:chExt cx="3268398" cy="329547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35845FC-F630-4748-8254-D2A0B3492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9892" y="3520884"/>
              <a:ext cx="3268398" cy="3180402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A068DCF-33D2-49AA-8E58-91D47F298748}"/>
                </a:ext>
              </a:extLst>
            </p:cNvPr>
            <p:cNvSpPr/>
            <p:nvPr/>
          </p:nvSpPr>
          <p:spPr>
            <a:xfrm>
              <a:off x="7971446" y="4371975"/>
              <a:ext cx="285750" cy="285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574A2EA-DE5C-4203-B181-E4480AA7528C}"/>
                </a:ext>
              </a:extLst>
            </p:cNvPr>
            <p:cNvSpPr/>
            <p:nvPr/>
          </p:nvSpPr>
          <p:spPr>
            <a:xfrm>
              <a:off x="7961921" y="5203255"/>
              <a:ext cx="285750" cy="285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C0C8294-4ECC-4CA4-8E9F-46A2FF1ED3EC}"/>
                </a:ext>
              </a:extLst>
            </p:cNvPr>
            <p:cNvSpPr/>
            <p:nvPr/>
          </p:nvSpPr>
          <p:spPr>
            <a:xfrm>
              <a:off x="7533296" y="6011931"/>
              <a:ext cx="2191898" cy="8044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F8800F1-32A3-4E67-8524-E502700F5C48}"/>
                </a:ext>
              </a:extLst>
            </p:cNvPr>
            <p:cNvSpPr txBox="1"/>
            <p:nvPr/>
          </p:nvSpPr>
          <p:spPr>
            <a:xfrm>
              <a:off x="8247671" y="4923578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TW" sz="1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895A6410-11C1-41AE-B172-60DDCA6112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43546"/>
              </p:ext>
            </p:extLst>
          </p:nvPr>
        </p:nvGraphicFramePr>
        <p:xfrm>
          <a:off x="8178800" y="4495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7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78800" y="4495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>
            <a:extLst>
              <a:ext uri="{FF2B5EF4-FFF2-40B4-BE49-F238E27FC236}">
                <a16:creationId xmlns:a16="http://schemas.microsoft.com/office/drawing/2014/main" id="{477A3655-16A3-4033-B5F3-71531C846031}"/>
              </a:ext>
            </a:extLst>
          </p:cNvPr>
          <p:cNvGrpSpPr/>
          <p:nvPr/>
        </p:nvGrpSpPr>
        <p:grpSpPr>
          <a:xfrm>
            <a:off x="1998703" y="4668220"/>
            <a:ext cx="6481517" cy="1866751"/>
            <a:chOff x="5130278" y="694879"/>
            <a:chExt cx="4684085" cy="1486600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E16CD44A-8FD6-4761-A0C9-CD79DC73D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30278" y="694879"/>
              <a:ext cx="4684085" cy="1486600"/>
            </a:xfrm>
            <a:prstGeom prst="rect">
              <a:avLst/>
            </a:prstGeom>
          </p:spPr>
        </p:pic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FAAA2E15-A043-4ED5-8C93-2A1C3C182F9C}"/>
                </a:ext>
              </a:extLst>
            </p:cNvPr>
            <p:cNvSpPr/>
            <p:nvPr/>
          </p:nvSpPr>
          <p:spPr>
            <a:xfrm>
              <a:off x="6256126" y="1353817"/>
              <a:ext cx="706876" cy="520597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2510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Proposed methods for ATF estimation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50581589-F7BF-4F84-88C8-9F280CA7E2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623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9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50581589-F7BF-4F84-88C8-9F280CA7E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623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748448F4-E2CF-4B42-9D29-7380E372B10D}"/>
              </a:ext>
            </a:extLst>
          </p:cNvPr>
          <p:cNvSpPr txBox="1"/>
          <p:nvPr/>
        </p:nvSpPr>
        <p:spPr>
          <a:xfrm>
            <a:off x="-334307" y="1250256"/>
            <a:ext cx="766247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5956" lvl="2" indent="-342900">
              <a:buFont typeface="Wingdings" panose="05000000000000000000" pitchFamily="2" charset="2"/>
              <a:buChar char="l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CTF coefficients estimated approaches</a:t>
            </a:r>
          </a:p>
          <a:p>
            <a:pPr marL="1907484" lvl="3" indent="-342900">
              <a:buFont typeface="Arial" panose="020B0604020202020204" pitchFamily="34" charset="0"/>
              <a:buChar char="•"/>
            </a:pP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 approach</a:t>
            </a:r>
          </a:p>
          <a:p>
            <a:pPr marL="1907484" lvl="3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RLS approach</a:t>
            </a:r>
          </a:p>
          <a:p>
            <a:pPr marL="1907484" lvl="3" indent="-342900">
              <a:buFont typeface="Arial" panose="020B0604020202020204" pitchFamily="34" charset="0"/>
              <a:buChar char="•"/>
            </a:pP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 approach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349CF44-769E-47B9-A764-1BD563107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395" y="3587104"/>
            <a:ext cx="7210880" cy="2351347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D01BDCA-7EC8-420B-B68E-0565F5AF0833}"/>
              </a:ext>
            </a:extLst>
          </p:cNvPr>
          <p:cNvSpPr/>
          <p:nvPr/>
        </p:nvSpPr>
        <p:spPr>
          <a:xfrm>
            <a:off x="4377447" y="4661296"/>
            <a:ext cx="1517515" cy="80564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048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Wiener filter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38931BF4-0AD2-4930-BFEE-79A5CDC293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636487"/>
              </p:ext>
            </p:extLst>
          </p:nvPr>
        </p:nvGraphicFramePr>
        <p:xfrm>
          <a:off x="398603" y="845396"/>
          <a:ext cx="7462183" cy="624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5" name="Equation" r:id="rId3" imgW="5676840" imgH="4749480" progId="Equation.DSMT4">
                  <p:embed/>
                </p:oleObj>
              </mc:Choice>
              <mc:Fallback>
                <p:oleObj name="Equation" r:id="rId3" imgW="5676840" imgH="474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8603" y="845396"/>
                        <a:ext cx="7462183" cy="6240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17F2937-BBDD-4E1B-8D4A-17EBDCD622DA}"/>
              </a:ext>
            </a:extLst>
          </p:cNvPr>
          <p:cNvCxnSpPr/>
          <p:nvPr/>
        </p:nvCxnSpPr>
        <p:spPr>
          <a:xfrm>
            <a:off x="5670152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5372254-D583-463F-A631-82764432412D}"/>
              </a:ext>
            </a:extLst>
          </p:cNvPr>
          <p:cNvSpPr/>
          <p:nvPr/>
        </p:nvSpPr>
        <p:spPr>
          <a:xfrm>
            <a:off x="6395394" y="2881051"/>
            <a:ext cx="1262705" cy="6332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Recursive average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C4CC167-8355-4B87-A623-7F24E203960C}"/>
              </a:ext>
            </a:extLst>
          </p:cNvPr>
          <p:cNvCxnSpPr/>
          <p:nvPr/>
        </p:nvCxnSpPr>
        <p:spPr>
          <a:xfrm>
            <a:off x="7658099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CB91049-6CC8-4E37-A0D5-F558031BD90E}"/>
              </a:ext>
            </a:extLst>
          </p:cNvPr>
          <p:cNvSpPr txBox="1"/>
          <p:nvPr/>
        </p:nvSpPr>
        <p:spPr>
          <a:xfrm>
            <a:off x="5670152" y="2174531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3557489-1CBC-478C-BF23-A2E7AB22CC96}"/>
              </a:ext>
            </a:extLst>
          </p:cNvPr>
          <p:cNvSpPr txBox="1"/>
          <p:nvPr/>
        </p:nvSpPr>
        <p:spPr>
          <a:xfrm>
            <a:off x="7669465" y="2174532"/>
            <a:ext cx="603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8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8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593ACBE-8A7E-4208-BB3F-6FA27652E14C}"/>
              </a:ext>
            </a:extLst>
          </p:cNvPr>
          <p:cNvSpPr/>
          <p:nvPr/>
        </p:nvSpPr>
        <p:spPr>
          <a:xfrm>
            <a:off x="8352580" y="2881051"/>
            <a:ext cx="1262705" cy="6693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filtering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5EB7A6D-BE7E-4105-8C8B-11E57AD07F27}"/>
              </a:ext>
            </a:extLst>
          </p:cNvPr>
          <p:cNvCxnSpPr/>
          <p:nvPr/>
        </p:nvCxnSpPr>
        <p:spPr>
          <a:xfrm>
            <a:off x="9616616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3E7DA1B-F960-48DE-B46C-712E76631311}"/>
                  </a:ext>
                </a:extLst>
              </p:cNvPr>
              <p:cNvSpPr txBox="1"/>
              <p:nvPr/>
            </p:nvSpPr>
            <p:spPr>
              <a:xfrm>
                <a:off x="9698012" y="2412032"/>
                <a:ext cx="435870" cy="408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𝐀</m:t>
                            </m:r>
                          </m:e>
                        </m:acc>
                      </m:e>
                      <m:sub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0" lang="en-US" altLang="zh-TW" sz="18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3E7DA1B-F960-48DE-B46C-712E76631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012" y="2412032"/>
                <a:ext cx="435870" cy="408830"/>
              </a:xfrm>
              <a:prstGeom prst="rect">
                <a:avLst/>
              </a:prstGeom>
              <a:blipFill>
                <a:blip r:embed="rId5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795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6A955512-F71B-4A45-954A-463B55C67C7C}"/>
              </a:ext>
            </a:extLst>
          </p:cNvPr>
          <p:cNvCxnSpPr/>
          <p:nvPr/>
        </p:nvCxnSpPr>
        <p:spPr>
          <a:xfrm flipV="1">
            <a:off x="6615417" y="4325565"/>
            <a:ext cx="1192174" cy="165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RLS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8C3AB325-654F-41D0-8689-D5B31ED05C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7512458"/>
              </p:ext>
            </p:extLst>
          </p:nvPr>
        </p:nvGraphicFramePr>
        <p:xfrm>
          <a:off x="181794" y="1018571"/>
          <a:ext cx="10488621" cy="4908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3" name="Equation" r:id="rId3" imgW="7327800" imgH="3429000" progId="Equation.DSMT4">
                  <p:embed/>
                </p:oleObj>
              </mc:Choice>
              <mc:Fallback>
                <p:oleObj name="Equation" r:id="rId3" imgW="7327800" imgH="3429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1794" y="1018571"/>
                        <a:ext cx="10488621" cy="4908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67870B9-3561-485F-BB0F-B882D756C6C7}"/>
              </a:ext>
            </a:extLst>
          </p:cNvPr>
          <p:cNvCxnSpPr/>
          <p:nvPr/>
        </p:nvCxnSpPr>
        <p:spPr>
          <a:xfrm>
            <a:off x="5670152" y="5092130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294509E-1285-48C8-B323-2E45B69079AC}"/>
              </a:ext>
            </a:extLst>
          </p:cNvPr>
          <p:cNvSpPr txBox="1"/>
          <p:nvPr/>
        </p:nvSpPr>
        <p:spPr>
          <a:xfrm>
            <a:off x="5640529" y="4508790"/>
            <a:ext cx="96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20D3266-6BB0-4721-9A47-C748491448E9}"/>
              </a:ext>
            </a:extLst>
          </p:cNvPr>
          <p:cNvCxnSpPr>
            <a:cxnSpLocks/>
          </p:cNvCxnSpPr>
          <p:nvPr/>
        </p:nvCxnSpPr>
        <p:spPr>
          <a:xfrm>
            <a:off x="7658099" y="5092130"/>
            <a:ext cx="8698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>
            <a:extLst>
              <a:ext uri="{FF2B5EF4-FFF2-40B4-BE49-F238E27FC236}">
                <a16:creationId xmlns:a16="http://schemas.microsoft.com/office/drawing/2014/main" id="{81220CC4-B27F-4252-AE26-557A42B240CB}"/>
              </a:ext>
            </a:extLst>
          </p:cNvPr>
          <p:cNvSpPr/>
          <p:nvPr/>
        </p:nvSpPr>
        <p:spPr>
          <a:xfrm>
            <a:off x="8527915" y="4878122"/>
            <a:ext cx="440986" cy="428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C584C0-744E-49B1-902D-42A8940C56D8}"/>
              </a:ext>
            </a:extLst>
          </p:cNvPr>
          <p:cNvSpPr txBox="1"/>
          <p:nvPr/>
        </p:nvSpPr>
        <p:spPr>
          <a:xfrm>
            <a:off x="8279441" y="4651487"/>
            <a:ext cx="251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8596471-77A1-4237-A5C7-4BAE44118743}"/>
              </a:ext>
            </a:extLst>
          </p:cNvPr>
          <p:cNvSpPr txBox="1"/>
          <p:nvPr/>
        </p:nvSpPr>
        <p:spPr>
          <a:xfrm>
            <a:off x="8875871" y="4677042"/>
            <a:ext cx="2514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40DD77DA-2F24-4634-A83E-911D98B0F9B8}"/>
              </a:ext>
            </a:extLst>
          </p:cNvPr>
          <p:cNvCxnSpPr>
            <a:cxnSpLocks/>
            <a:endCxn id="25" idx="6"/>
          </p:cNvCxnSpPr>
          <p:nvPr/>
        </p:nvCxnSpPr>
        <p:spPr>
          <a:xfrm flipH="1">
            <a:off x="8968901" y="5092130"/>
            <a:ext cx="732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ADF6372-D149-4955-AE70-7A66F5AE64DA}"/>
              </a:ext>
            </a:extLst>
          </p:cNvPr>
          <p:cNvSpPr txBox="1"/>
          <p:nvPr/>
        </p:nvSpPr>
        <p:spPr>
          <a:xfrm>
            <a:off x="9285769" y="4547892"/>
            <a:ext cx="62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9899DC59-9D88-459F-8343-EF0A3F9EA2D5}"/>
              </a:ext>
            </a:extLst>
          </p:cNvPr>
          <p:cNvCxnSpPr>
            <a:stCxn id="25" idx="4"/>
          </p:cNvCxnSpPr>
          <p:nvPr/>
        </p:nvCxnSpPr>
        <p:spPr>
          <a:xfrm>
            <a:off x="8748408" y="5306138"/>
            <a:ext cx="0" cy="673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9C729094-2B39-4C09-BB55-CCB4054AE4E9}"/>
              </a:ext>
            </a:extLst>
          </p:cNvPr>
          <p:cNvCxnSpPr>
            <a:cxnSpLocks/>
          </p:cNvCxnSpPr>
          <p:nvPr/>
        </p:nvCxnSpPr>
        <p:spPr>
          <a:xfrm flipH="1">
            <a:off x="6608597" y="5979267"/>
            <a:ext cx="2139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30ECE-5C69-4C91-B8A6-3A4D03D51200}"/>
                  </a:ext>
                </a:extLst>
              </p:cNvPr>
              <p:cNvSpPr/>
              <p:nvPr/>
            </p:nvSpPr>
            <p:spPr>
              <a:xfrm>
                <a:off x="6395394" y="4838534"/>
                <a:ext cx="1262705" cy="6332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8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𝐀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30ECE-5C69-4C91-B8A6-3A4D03D51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394" y="4838534"/>
                <a:ext cx="1262705" cy="6332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E99A6E17-CA25-4028-BFAD-62CF2674FBFE}"/>
              </a:ext>
            </a:extLst>
          </p:cNvPr>
          <p:cNvSpPr txBox="1"/>
          <p:nvPr/>
        </p:nvSpPr>
        <p:spPr>
          <a:xfrm>
            <a:off x="8801429" y="5420006"/>
            <a:ext cx="62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363305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Kalman filter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645FF315-F56A-4913-BACD-AB0DE71317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882123"/>
              </p:ext>
            </p:extLst>
          </p:nvPr>
        </p:nvGraphicFramePr>
        <p:xfrm>
          <a:off x="296535" y="938984"/>
          <a:ext cx="10363123" cy="5569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4" name="Equation" r:id="rId3" imgW="7416720" imgH="3987720" progId="Equation.DSMT4">
                  <p:embed/>
                </p:oleObj>
              </mc:Choice>
              <mc:Fallback>
                <p:oleObj name="Equation" r:id="rId3" imgW="7416720" imgH="3987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6535" y="938984"/>
                        <a:ext cx="10363123" cy="5569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群組 34">
            <a:extLst>
              <a:ext uri="{FF2B5EF4-FFF2-40B4-BE49-F238E27FC236}">
                <a16:creationId xmlns:a16="http://schemas.microsoft.com/office/drawing/2014/main" id="{6C8AD13B-54C4-4435-9466-D959288D2B12}"/>
              </a:ext>
            </a:extLst>
          </p:cNvPr>
          <p:cNvGrpSpPr/>
          <p:nvPr/>
        </p:nvGrpSpPr>
        <p:grpSpPr>
          <a:xfrm>
            <a:off x="5837835" y="4790575"/>
            <a:ext cx="4612493" cy="2087142"/>
            <a:chOff x="5799631" y="4913792"/>
            <a:chExt cx="4612493" cy="2087142"/>
          </a:xfrm>
        </p:grpSpPr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7BC3559D-DEB2-4980-8C31-7F3FF57E94C5}"/>
                </a:ext>
              </a:extLst>
            </p:cNvPr>
            <p:cNvCxnSpPr>
              <a:cxnSpLocks/>
            </p:cNvCxnSpPr>
            <p:nvPr/>
          </p:nvCxnSpPr>
          <p:spPr>
            <a:xfrm>
              <a:off x="5799631" y="5656507"/>
              <a:ext cx="148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BD82EAF-447B-4B49-988E-6C4B835E3443}"/>
                </a:ext>
              </a:extLst>
            </p:cNvPr>
            <p:cNvSpPr/>
            <p:nvPr/>
          </p:nvSpPr>
          <p:spPr>
            <a:xfrm>
              <a:off x="7285798" y="5205412"/>
              <a:ext cx="1484011" cy="9186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Measurement update</a:t>
              </a:r>
            </a:p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(correction)</a:t>
              </a:r>
              <a:endPara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C801E03-40E9-4CF0-ADEF-E145F0448574}"/>
                </a:ext>
              </a:extLst>
            </p:cNvPr>
            <p:cNvSpPr txBox="1"/>
            <p:nvPr/>
          </p:nvSpPr>
          <p:spPr>
            <a:xfrm>
              <a:off x="5870735" y="4913792"/>
              <a:ext cx="6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d,p</a:t>
              </a:r>
              <a:endPara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DAS,p</a:t>
              </a:r>
              <a:endPara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A1D962F2-CC26-461F-A803-43C8CF21AFC5}"/>
                </a:ext>
              </a:extLst>
            </p:cNvPr>
            <p:cNvCxnSpPr>
              <a:cxnSpLocks/>
            </p:cNvCxnSpPr>
            <p:nvPr/>
          </p:nvCxnSpPr>
          <p:spPr>
            <a:xfrm>
              <a:off x="8769809" y="5647076"/>
              <a:ext cx="1588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AD4EF99-73CF-4483-83D5-7C75DC98DC42}"/>
                    </a:ext>
                  </a:extLst>
                </p:cNvPr>
                <p:cNvSpPr txBox="1"/>
                <p:nvPr/>
              </p:nvSpPr>
              <p:spPr>
                <a:xfrm>
                  <a:off x="9590818" y="5195069"/>
                  <a:ext cx="558663" cy="4053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8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𝐀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AD4EF99-73CF-4483-83D5-7C75DC98DC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0818" y="5195069"/>
                  <a:ext cx="558663" cy="405367"/>
                </a:xfrm>
                <a:prstGeom prst="rect">
                  <a:avLst/>
                </a:prstGeom>
                <a:blipFill>
                  <a:blip r:embed="rId5"/>
                  <a:stretch>
                    <a:fillRect r="-2198" b="-30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AC15FDC2-24D9-4F69-A1FF-870A96FCD743}"/>
                </a:ext>
              </a:extLst>
            </p:cNvPr>
            <p:cNvSpPr txBox="1"/>
            <p:nvPr/>
          </p:nvSpPr>
          <p:spPr>
            <a:xfrm>
              <a:off x="9198903" y="5944012"/>
              <a:ext cx="12132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Kalman</a:t>
              </a:r>
              <a:r>
                <a:rPr lang="en-US" altLang="zh-TW" sz="18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zh-TW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DF2E7C3F-3BA7-4459-B5AF-1B1628DCAFCB}"/>
                </a:ext>
              </a:extLst>
            </p:cNvPr>
            <p:cNvCxnSpPr/>
            <p:nvPr/>
          </p:nvCxnSpPr>
          <p:spPr>
            <a:xfrm>
              <a:off x="9319979" y="5647076"/>
              <a:ext cx="0" cy="8206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8A88995-F696-42DA-8C13-ECEAFE846088}"/>
                </a:ext>
              </a:extLst>
            </p:cNvPr>
            <p:cNvCxnSpPr/>
            <p:nvPr/>
          </p:nvCxnSpPr>
          <p:spPr>
            <a:xfrm flipH="1">
              <a:off x="6837248" y="6480710"/>
              <a:ext cx="248273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3459B746-2B49-4882-B3CC-E986869271D8}"/>
                </a:ext>
              </a:extLst>
            </p:cNvPr>
            <p:cNvCxnSpPr/>
            <p:nvPr/>
          </p:nvCxnSpPr>
          <p:spPr>
            <a:xfrm flipV="1">
              <a:off x="6856703" y="5664721"/>
              <a:ext cx="0" cy="803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2EA834B9-E40C-4982-B0F6-723172AD70EE}"/>
                </a:ext>
              </a:extLst>
            </p:cNvPr>
            <p:cNvSpPr txBox="1"/>
            <p:nvPr/>
          </p:nvSpPr>
          <p:spPr>
            <a:xfrm>
              <a:off x="6781549" y="6631602"/>
              <a:ext cx="28367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 time update (prediction)</a:t>
              </a:r>
              <a:endParaRPr lang="zh-TW" altLang="en-US" sz="18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049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AA7CB22F-BD4D-43ED-A7A5-B7B759A52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294" y="860182"/>
            <a:ext cx="5128691" cy="167238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ATF reconstruction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4CD4945-AE81-415A-B2EA-47242B2EEB9E}"/>
              </a:ext>
            </a:extLst>
          </p:cNvPr>
          <p:cNvGrpSpPr/>
          <p:nvPr/>
        </p:nvGrpSpPr>
        <p:grpSpPr>
          <a:xfrm>
            <a:off x="5109711" y="2967737"/>
            <a:ext cx="5096775" cy="4051301"/>
            <a:chOff x="4907213" y="2914319"/>
            <a:chExt cx="5096775" cy="4051301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1E55A08-5D98-4D70-B45F-37AF15F2A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7213" y="3143039"/>
              <a:ext cx="5096775" cy="3822581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96CFAF87-0BEA-47D1-A042-B1FDB2CC66F0}"/>
                </a:ext>
              </a:extLst>
            </p:cNvPr>
            <p:cNvSpPr txBox="1"/>
            <p:nvPr/>
          </p:nvSpPr>
          <p:spPr>
            <a:xfrm>
              <a:off x="7339352" y="2914319"/>
              <a:ext cx="45958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400" i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δ</a:t>
              </a:r>
              <a:r>
                <a:rPr lang="en-US" altLang="zh-TW" sz="2400" i="1" baseline="-250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</a:t>
              </a:r>
              <a:endParaRPr lang="zh-TW" altLang="en-US" dirty="0"/>
            </a:p>
          </p:txBody>
        </p:sp>
      </p:grpSp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8B6B96C6-7D80-4B0D-B465-81CA447BBC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115428"/>
              </p:ext>
            </p:extLst>
          </p:nvPr>
        </p:nvGraphicFramePr>
        <p:xfrm>
          <a:off x="598622" y="984433"/>
          <a:ext cx="4012288" cy="5896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0" name="Equation" r:id="rId5" imgW="2781000" imgH="4089240" progId="Equation.DSMT4">
                  <p:embed/>
                </p:oleObj>
              </mc:Choice>
              <mc:Fallback>
                <p:oleObj name="Equation" r:id="rId5" imgW="2781000" imgH="4089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622" y="984433"/>
                        <a:ext cx="4012288" cy="58968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ED1A3CB-1018-4747-A282-84FF893366C7}"/>
              </a:ext>
            </a:extLst>
          </p:cNvPr>
          <p:cNvSpPr/>
          <p:nvPr/>
        </p:nvSpPr>
        <p:spPr>
          <a:xfrm>
            <a:off x="8307255" y="1666673"/>
            <a:ext cx="888626" cy="46692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47FAA0B-913E-409B-A3E0-62F04E42C13D}"/>
              </a:ext>
            </a:extLst>
          </p:cNvPr>
          <p:cNvSpPr txBox="1"/>
          <p:nvPr/>
        </p:nvSpPr>
        <p:spPr>
          <a:xfrm>
            <a:off x="9068882" y="6498878"/>
            <a:ext cx="295612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altLang="zh-TW" sz="11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altLang="zh-TW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61964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56768" y="1025065"/>
            <a:ext cx="10335493" cy="597929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Motivation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Literature review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/>
              <a:t>Baseline approach (state-of-the-art BSI method)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Signal model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Flow chart of proposed method</a:t>
            </a:r>
          </a:p>
          <a:p>
            <a:pPr algn="l">
              <a:lnSpc>
                <a:spcPct val="120000"/>
              </a:lnSpc>
            </a:pPr>
            <a:r>
              <a:rPr lang="en-US" altLang="zh-TW" sz="2000">
                <a:cs typeface="Times New Roman" panose="02020603050405020304" pitchFamily="18" charset="0"/>
              </a:rPr>
              <a:t>Proposed </a:t>
            </a:r>
            <a:r>
              <a:rPr lang="en-US" altLang="zh-TW" sz="2000" dirty="0">
                <a:cs typeface="Times New Roman" panose="02020603050405020304" pitchFamily="18" charset="0"/>
              </a:rPr>
              <a:t>method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Simulations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Summary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Future work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References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Parameters optimization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29B43-F79D-4BF1-873A-DEE25F5A81EC}"/>
              </a:ext>
            </a:extLst>
          </p:cNvPr>
          <p:cNvSpPr txBox="1"/>
          <p:nvPr/>
        </p:nvSpPr>
        <p:spPr>
          <a:xfrm>
            <a:off x="-204345" y="1019568"/>
            <a:ext cx="914295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3pPr marL="1385956" lvl="2" indent="-34290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2" algn="just">
              <a:buFont typeface="Wingdings" panose="05000000000000000000" pitchFamily="2" charset="2"/>
              <a:buChar char="l"/>
            </a:pPr>
            <a:r>
              <a:rPr lang="en-US" altLang="zh-TW" sz="2000" b="1" dirty="0"/>
              <a:t>Particle swarm optimization (PSO)</a:t>
            </a:r>
          </a:p>
          <a:p>
            <a:pPr marL="1850334" lvl="3" indent="-28575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 for PSO</a:t>
            </a:r>
            <a:endParaRPr lang="en-US" altLang="zh-TW" sz="1800" b="1" dirty="0"/>
          </a:p>
          <a:p>
            <a:pPr marL="1850334" lvl="3" indent="-28575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for PSO</a:t>
            </a:r>
          </a:p>
          <a:p>
            <a:pPr marL="1850334" lvl="3" indent="-28575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 for PSO</a:t>
            </a:r>
          </a:p>
          <a:p>
            <a:pPr lvl="2" algn="just">
              <a:buFont typeface="Wingdings" panose="05000000000000000000" pitchFamily="2" charset="2"/>
              <a:buChar char="l"/>
            </a:pPr>
            <a:r>
              <a:rPr lang="en-US" altLang="zh-TW" sz="2000" b="1" dirty="0"/>
              <a:t>A novel hybrid PSO algorithm using an adaptive strategy (ASPSO)</a:t>
            </a:r>
          </a:p>
          <a:p>
            <a:pPr marL="1850334" lvl="3" indent="-28575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for PSO</a:t>
            </a:r>
          </a:p>
          <a:p>
            <a:pPr marL="1850334" lvl="3" indent="-28575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 for PSO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7667FCF-2AA5-4584-AD0C-978149891376}"/>
              </a:ext>
            </a:extLst>
          </p:cNvPr>
          <p:cNvGrpSpPr/>
          <p:nvPr/>
        </p:nvGrpSpPr>
        <p:grpSpPr>
          <a:xfrm>
            <a:off x="773277" y="4196285"/>
            <a:ext cx="8619998" cy="2735751"/>
            <a:chOff x="1036701" y="3382542"/>
            <a:chExt cx="8619998" cy="2735751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CA02FD0A-F3FD-4409-9AE1-CC85AB40E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6701" y="3382542"/>
              <a:ext cx="8619998" cy="2735751"/>
            </a:xfrm>
            <a:prstGeom prst="rect">
              <a:avLst/>
            </a:prstGeom>
          </p:spPr>
        </p:pic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6D29AB58-75C5-4954-AAC6-A53F71B15171}"/>
                </a:ext>
              </a:extLst>
            </p:cNvPr>
            <p:cNvSpPr/>
            <p:nvPr/>
          </p:nvSpPr>
          <p:spPr>
            <a:xfrm>
              <a:off x="5497649" y="3382542"/>
              <a:ext cx="1370079" cy="674077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041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Concept for 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4B8A37A-EDC5-4447-A17F-C6E30FB30464}"/>
              </a:ext>
            </a:extLst>
          </p:cNvPr>
          <p:cNvSpPr txBox="1"/>
          <p:nvPr/>
        </p:nvSpPr>
        <p:spPr>
          <a:xfrm>
            <a:off x="-781388" y="950604"/>
            <a:ext cx="10813175" cy="1669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variable → Initial parameters in three CTF coefficients estimation approaches</a:t>
            </a:r>
          </a:p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best location &amp; Global best location </a:t>
            </a:r>
          </a:p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exploration ←→ Local exploitation</a:t>
            </a:r>
          </a:p>
        </p:txBody>
      </p:sp>
      <p:pic>
        <p:nvPicPr>
          <p:cNvPr id="27" name="Picture 2" descr="Python | 程式碼| Particle Swarm Optimization | PSO | 粒子群最佳化| 介紹| Juirmin |  Algorithm | Medium">
            <a:extLst>
              <a:ext uri="{FF2B5EF4-FFF2-40B4-BE49-F238E27FC236}">
                <a16:creationId xmlns:a16="http://schemas.microsoft.com/office/drawing/2014/main" id="{CC24E0BD-1F37-4DB8-ADE5-2004FAF88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477" y="3334516"/>
            <a:ext cx="3744808" cy="232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群組 63">
            <a:extLst>
              <a:ext uri="{FF2B5EF4-FFF2-40B4-BE49-F238E27FC236}">
                <a16:creationId xmlns:a16="http://schemas.microsoft.com/office/drawing/2014/main" id="{C97804E2-EF19-4D00-A527-D77E745462BF}"/>
              </a:ext>
            </a:extLst>
          </p:cNvPr>
          <p:cNvGrpSpPr/>
          <p:nvPr/>
        </p:nvGrpSpPr>
        <p:grpSpPr>
          <a:xfrm>
            <a:off x="1234570" y="3252248"/>
            <a:ext cx="3086032" cy="2296645"/>
            <a:chOff x="511893" y="4061392"/>
            <a:chExt cx="3086032" cy="2296645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BA0C0678-5E27-4A4C-A9DC-B4FF61EE8E53}"/>
                </a:ext>
              </a:extLst>
            </p:cNvPr>
            <p:cNvSpPr/>
            <p:nvPr/>
          </p:nvSpPr>
          <p:spPr>
            <a:xfrm>
              <a:off x="1335419" y="4683586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7B2A0597-288D-4C8D-9D7C-F411BEB16078}"/>
                </a:ext>
              </a:extLst>
            </p:cNvPr>
            <p:cNvSpPr/>
            <p:nvPr/>
          </p:nvSpPr>
          <p:spPr>
            <a:xfrm>
              <a:off x="1769594" y="4716478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0793CBA9-BEC3-4743-BA66-711F3B8F5011}"/>
                </a:ext>
              </a:extLst>
            </p:cNvPr>
            <p:cNvSpPr/>
            <p:nvPr/>
          </p:nvSpPr>
          <p:spPr>
            <a:xfrm>
              <a:off x="1591977" y="5111183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93DB13AE-92B4-49F6-B023-361206B3F6BC}"/>
                </a:ext>
              </a:extLst>
            </p:cNvPr>
            <p:cNvSpPr/>
            <p:nvPr/>
          </p:nvSpPr>
          <p:spPr>
            <a:xfrm>
              <a:off x="2269554" y="534142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9C343919-0974-4E1B-8176-6324B26A7479}"/>
                </a:ext>
              </a:extLst>
            </p:cNvPr>
            <p:cNvSpPr/>
            <p:nvPr/>
          </p:nvSpPr>
          <p:spPr>
            <a:xfrm>
              <a:off x="2824585" y="4539680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F80EEAA4-5980-4AFA-AFD6-F15C26D2F33F}"/>
                </a:ext>
              </a:extLst>
            </p:cNvPr>
            <p:cNvSpPr/>
            <p:nvPr/>
          </p:nvSpPr>
          <p:spPr>
            <a:xfrm>
              <a:off x="3002202" y="530828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B65DAD5F-82E1-41D2-B135-A4F1A35A8ACA}"/>
                </a:ext>
              </a:extLst>
            </p:cNvPr>
            <p:cNvSpPr/>
            <p:nvPr/>
          </p:nvSpPr>
          <p:spPr>
            <a:xfrm>
              <a:off x="677576" y="4349678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300BF4CA-9F10-426E-AC0E-1F4F97F7F308}"/>
                </a:ext>
              </a:extLst>
            </p:cNvPr>
            <p:cNvSpPr/>
            <p:nvPr/>
          </p:nvSpPr>
          <p:spPr>
            <a:xfrm>
              <a:off x="1177536" y="497462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071A5BCC-5661-4CAC-868E-DF699D3CFB59}"/>
                </a:ext>
              </a:extLst>
            </p:cNvPr>
            <p:cNvSpPr/>
            <p:nvPr/>
          </p:nvSpPr>
          <p:spPr>
            <a:xfrm>
              <a:off x="1857557" y="4257580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6E390B52-6C88-4998-AC0F-05DC419B136C}"/>
                </a:ext>
              </a:extLst>
            </p:cNvPr>
            <p:cNvSpPr/>
            <p:nvPr/>
          </p:nvSpPr>
          <p:spPr>
            <a:xfrm>
              <a:off x="2357517" y="4882529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A3355721-ED50-4F6B-B3EF-1334CA5EC6A4}"/>
                </a:ext>
              </a:extLst>
            </p:cNvPr>
            <p:cNvCxnSpPr>
              <a:stCxn id="33" idx="0"/>
            </p:cNvCxnSpPr>
            <p:nvPr/>
          </p:nvCxnSpPr>
          <p:spPr>
            <a:xfrm flipV="1">
              <a:off x="2877213" y="4349678"/>
              <a:ext cx="177616" cy="190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61625A3A-E423-42DC-A911-15FC7794A317}"/>
                </a:ext>
              </a:extLst>
            </p:cNvPr>
            <p:cNvCxnSpPr>
              <a:stCxn id="37" idx="6"/>
            </p:cNvCxnSpPr>
            <p:nvPr/>
          </p:nvCxnSpPr>
          <p:spPr>
            <a:xfrm flipV="1">
              <a:off x="1962812" y="4316538"/>
              <a:ext cx="306742" cy="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519D1BCC-32E7-455D-AEBD-BC6C986DDBBA}"/>
                </a:ext>
              </a:extLst>
            </p:cNvPr>
            <p:cNvCxnSpPr>
              <a:stCxn id="29" idx="5"/>
            </p:cNvCxnSpPr>
            <p:nvPr/>
          </p:nvCxnSpPr>
          <p:spPr>
            <a:xfrm>
              <a:off x="1859435" y="4817549"/>
              <a:ext cx="50749" cy="157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E175D54F-8BDC-4428-A837-3C36F684D0B8}"/>
                </a:ext>
              </a:extLst>
            </p:cNvPr>
            <p:cNvCxnSpPr>
              <a:stCxn id="38" idx="2"/>
            </p:cNvCxnSpPr>
            <p:nvPr/>
          </p:nvCxnSpPr>
          <p:spPr>
            <a:xfrm flipH="1" flipV="1">
              <a:off x="2116183" y="4598886"/>
              <a:ext cx="241334" cy="342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B342AB22-6E2E-43E6-8C22-928071CA196A}"/>
                </a:ext>
              </a:extLst>
            </p:cNvPr>
            <p:cNvCxnSpPr>
              <a:stCxn id="17" idx="1"/>
            </p:cNvCxnSpPr>
            <p:nvPr/>
          </p:nvCxnSpPr>
          <p:spPr>
            <a:xfrm flipH="1" flipV="1">
              <a:off x="1074537" y="4316786"/>
              <a:ext cx="276296" cy="3841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26986DC2-042D-4B58-A379-D77336E73E18}"/>
                </a:ext>
              </a:extLst>
            </p:cNvPr>
            <p:cNvCxnSpPr>
              <a:stCxn id="35" idx="3"/>
            </p:cNvCxnSpPr>
            <p:nvPr/>
          </p:nvCxnSpPr>
          <p:spPr>
            <a:xfrm flipH="1">
              <a:off x="682086" y="4450749"/>
              <a:ext cx="10904" cy="232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336BDC35-0932-4AD0-A999-9097E9520766}"/>
                </a:ext>
              </a:extLst>
            </p:cNvPr>
            <p:cNvCxnSpPr>
              <a:stCxn id="36" idx="6"/>
            </p:cNvCxnSpPr>
            <p:nvPr/>
          </p:nvCxnSpPr>
          <p:spPr>
            <a:xfrm flipV="1">
              <a:off x="1282791" y="5000941"/>
              <a:ext cx="175549" cy="32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B85B8B44-AAF4-4538-B73E-11A7AF572B50}"/>
                </a:ext>
              </a:extLst>
            </p:cNvPr>
            <p:cNvCxnSpPr/>
            <p:nvPr/>
          </p:nvCxnSpPr>
          <p:spPr>
            <a:xfrm flipH="1">
              <a:off x="1388046" y="5194759"/>
              <a:ext cx="230244" cy="4192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731607F2-41B3-4940-9607-7FC86CDA028B}"/>
                </a:ext>
              </a:extLst>
            </p:cNvPr>
            <p:cNvCxnSpPr>
              <a:stCxn id="32" idx="5"/>
            </p:cNvCxnSpPr>
            <p:nvPr/>
          </p:nvCxnSpPr>
          <p:spPr>
            <a:xfrm flipH="1">
              <a:off x="2116183" y="5442498"/>
              <a:ext cx="243212" cy="354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605BC847-8DB3-4C13-9231-3718AFD264D5}"/>
                </a:ext>
              </a:extLst>
            </p:cNvPr>
            <p:cNvCxnSpPr>
              <a:stCxn id="34" idx="4"/>
            </p:cNvCxnSpPr>
            <p:nvPr/>
          </p:nvCxnSpPr>
          <p:spPr>
            <a:xfrm>
              <a:off x="3054830" y="5426699"/>
              <a:ext cx="247535" cy="335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61AA2B23-5E9F-4FB5-950D-568872D26715}"/>
                </a:ext>
              </a:extLst>
            </p:cNvPr>
            <p:cNvSpPr/>
            <p:nvPr/>
          </p:nvSpPr>
          <p:spPr>
            <a:xfrm>
              <a:off x="2462772" y="4061392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id="{7D282BD2-82B0-4C1E-B868-2CB8B710440F}"/>
                </a:ext>
              </a:extLst>
            </p:cNvPr>
            <p:cNvSpPr/>
            <p:nvPr/>
          </p:nvSpPr>
          <p:spPr>
            <a:xfrm>
              <a:off x="1111236" y="5822004"/>
              <a:ext cx="757035" cy="536033"/>
            </a:xfrm>
            <a:prstGeom prst="triangle">
              <a:avLst>
                <a:gd name="adj" fmla="val 50869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81749925-A96B-4DDC-886E-9BE1D7739314}"/>
                </a:ext>
              </a:extLst>
            </p:cNvPr>
            <p:cNvSpPr/>
            <p:nvPr/>
          </p:nvSpPr>
          <p:spPr>
            <a:xfrm>
              <a:off x="511893" y="5000941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42198579-77B1-4A11-A7F2-497E684DDE92}"/>
                </a:ext>
              </a:extLst>
            </p:cNvPr>
            <p:cNvSpPr/>
            <p:nvPr/>
          </p:nvSpPr>
          <p:spPr>
            <a:xfrm>
              <a:off x="3266560" y="4929130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8B79725E-AB1C-4919-A68C-0EED44D62443}"/>
              </a:ext>
            </a:extLst>
          </p:cNvPr>
          <p:cNvSpPr/>
          <p:nvPr/>
        </p:nvSpPr>
        <p:spPr>
          <a:xfrm>
            <a:off x="553894" y="3060970"/>
            <a:ext cx="4382376" cy="2846894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524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Flowchart for 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039F5EF-E094-4B3B-B8D3-8F48BF8826FF}"/>
              </a:ext>
            </a:extLst>
          </p:cNvPr>
          <p:cNvGrpSpPr/>
          <p:nvPr/>
        </p:nvGrpSpPr>
        <p:grpSpPr>
          <a:xfrm>
            <a:off x="1847371" y="1408263"/>
            <a:ext cx="7951874" cy="4257531"/>
            <a:chOff x="3926634" y="1182785"/>
            <a:chExt cx="5584124" cy="3296862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0F69A81-3994-4F2E-A2A5-5F672B0D8142}"/>
                </a:ext>
              </a:extLst>
            </p:cNvPr>
            <p:cNvSpPr txBox="1"/>
            <p:nvPr/>
          </p:nvSpPr>
          <p:spPr>
            <a:xfrm>
              <a:off x="3926634" y="1182785"/>
              <a:ext cx="2267338" cy="500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Randomly initialize particle locations </a:t>
              </a:r>
              <a:r>
                <a:rPr lang="en-US" altLang="zh-TW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velocities </a:t>
              </a:r>
              <a:r>
                <a:rPr lang="en-US" altLang="zh-TW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zh-TW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F49112B-0305-446C-BCD3-02883620D32F}"/>
                </a:ext>
              </a:extLst>
            </p:cNvPr>
            <p:cNvSpPr txBox="1"/>
            <p:nvPr/>
          </p:nvSpPr>
          <p:spPr>
            <a:xfrm>
              <a:off x="3937519" y="2095257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Calculate fitness of particle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819094B-B31D-4CC3-AA7A-AB1CA94476E2}"/>
                </a:ext>
              </a:extLst>
            </p:cNvPr>
            <p:cNvSpPr txBox="1"/>
            <p:nvPr/>
          </p:nvSpPr>
          <p:spPr>
            <a:xfrm>
              <a:off x="3937519" y="2840943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</a:t>
              </a:r>
              <a:r>
                <a:rPr lang="en-US" altLang="zh-TW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pbest</a:t>
              </a:r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gbest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32740B5-49F0-41D6-8236-E4C5C78F6110}"/>
                </a:ext>
              </a:extLst>
            </p:cNvPr>
            <p:cNvSpPr txBox="1"/>
            <p:nvPr/>
          </p:nvSpPr>
          <p:spPr>
            <a:xfrm>
              <a:off x="6671038" y="3908041"/>
              <a:ext cx="365625" cy="285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4BD84D1-8476-4C92-89A1-E6503631A23E}"/>
                </a:ext>
              </a:extLst>
            </p:cNvPr>
            <p:cNvSpPr txBox="1"/>
            <p:nvPr/>
          </p:nvSpPr>
          <p:spPr>
            <a:xfrm>
              <a:off x="7243420" y="3714172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gbest 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6B737071-86DA-4BB0-8EDC-EA6ED7E5B5B6}"/>
                </a:ext>
              </a:extLst>
            </p:cNvPr>
            <p:cNvSpPr txBox="1"/>
            <p:nvPr/>
          </p:nvSpPr>
          <p:spPr>
            <a:xfrm>
              <a:off x="4617925" y="4193651"/>
              <a:ext cx="327801" cy="285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6DBCD08A-5246-49BE-A611-FEFA42B8DCD3}"/>
                </a:ext>
              </a:extLst>
            </p:cNvPr>
            <p:cNvCxnSpPr>
              <a:cxnSpLocks/>
            </p:cNvCxnSpPr>
            <p:nvPr/>
          </p:nvCxnSpPr>
          <p:spPr>
            <a:xfrm>
              <a:off x="5071188" y="3148720"/>
              <a:ext cx="1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EDF5FDFF-0EB5-47CD-B265-2B0DD8C0E8C1}"/>
                </a:ext>
              </a:extLst>
            </p:cNvPr>
            <p:cNvCxnSpPr>
              <a:cxnSpLocks/>
            </p:cNvCxnSpPr>
            <p:nvPr/>
          </p:nvCxnSpPr>
          <p:spPr>
            <a:xfrm>
              <a:off x="5071188" y="2403034"/>
              <a:ext cx="0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709B8C03-298F-43DE-89BB-0497B06AEE8A}"/>
                </a:ext>
              </a:extLst>
            </p:cNvPr>
            <p:cNvCxnSpPr>
              <a:cxnSpLocks/>
            </p:cNvCxnSpPr>
            <p:nvPr/>
          </p:nvCxnSpPr>
          <p:spPr>
            <a:xfrm>
              <a:off x="5060303" y="1706005"/>
              <a:ext cx="0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菱形 8">
            <a:extLst>
              <a:ext uri="{FF2B5EF4-FFF2-40B4-BE49-F238E27FC236}">
                <a16:creationId xmlns:a16="http://schemas.microsoft.com/office/drawing/2014/main" id="{18BA4039-0652-409F-B86C-B5E428D2B7FF}"/>
              </a:ext>
            </a:extLst>
          </p:cNvPr>
          <p:cNvSpPr/>
          <p:nvPr/>
        </p:nvSpPr>
        <p:spPr>
          <a:xfrm>
            <a:off x="1401092" y="4486590"/>
            <a:ext cx="4177442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Stopping </a:t>
            </a:r>
            <a:r>
              <a:rPr lang="en-US" altLang="zh-TW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criteia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met?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85CBAA8-CD1B-4A9E-A1BF-0118A65E0441}"/>
              </a:ext>
            </a:extLst>
          </p:cNvPr>
          <p:cNvCxnSpPr>
            <a:cxnSpLocks/>
          </p:cNvCxnSpPr>
          <p:nvPr/>
        </p:nvCxnSpPr>
        <p:spPr>
          <a:xfrm>
            <a:off x="5617682" y="4857567"/>
            <a:ext cx="952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4CA78371-DEFC-42F2-A6EC-632892C5B698}"/>
              </a:ext>
            </a:extLst>
          </p:cNvPr>
          <p:cNvCxnSpPr>
            <a:cxnSpLocks/>
          </p:cNvCxnSpPr>
          <p:nvPr/>
        </p:nvCxnSpPr>
        <p:spPr>
          <a:xfrm flipH="1">
            <a:off x="3459462" y="5212183"/>
            <a:ext cx="1" cy="56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F7EE7C9-3011-4356-B60D-2F689BF405CA}"/>
              </a:ext>
            </a:extLst>
          </p:cNvPr>
          <p:cNvSpPr txBox="1"/>
          <p:nvPr/>
        </p:nvSpPr>
        <p:spPr>
          <a:xfrm>
            <a:off x="1917185" y="5797053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velocities and locations</a:t>
            </a:r>
          </a:p>
        </p:txBody>
      </p: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C8BF33A3-CBEF-4136-AEB5-9D4184A254C2}"/>
              </a:ext>
            </a:extLst>
          </p:cNvPr>
          <p:cNvCxnSpPr>
            <a:stCxn id="28" idx="1"/>
            <a:endCxn id="11" idx="1"/>
          </p:cNvCxnSpPr>
          <p:nvPr/>
        </p:nvCxnSpPr>
        <p:spPr>
          <a:xfrm rot="10800000">
            <a:off x="1862871" y="2771285"/>
            <a:ext cx="54314" cy="3348934"/>
          </a:xfrm>
          <a:prstGeom prst="bentConnector3">
            <a:avLst>
              <a:gd name="adj1" fmla="val 15835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5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Equations for 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F504AEDA-110D-4CF0-97BA-66AA8235D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885480"/>
              </p:ext>
            </p:extLst>
          </p:nvPr>
        </p:nvGraphicFramePr>
        <p:xfrm>
          <a:off x="713446" y="1121492"/>
          <a:ext cx="8793163" cy="549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6" name="Equation" r:id="rId3" imgW="5511600" imgH="3441600" progId="Equation.DSMT4">
                  <p:embed/>
                </p:oleObj>
              </mc:Choice>
              <mc:Fallback>
                <p:oleObj name="Equation" r:id="rId3" imgW="5511600" imgH="3441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3446" y="1121492"/>
                        <a:ext cx="8793163" cy="549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7352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Kalman filter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645FF315-F56A-4913-BACD-AB0DE71317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4247207"/>
              </p:ext>
            </p:extLst>
          </p:nvPr>
        </p:nvGraphicFramePr>
        <p:xfrm>
          <a:off x="243072" y="938984"/>
          <a:ext cx="10363123" cy="5569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4" name="Equation" r:id="rId3" imgW="7416720" imgH="3987720" progId="Equation.DSMT4">
                  <p:embed/>
                </p:oleObj>
              </mc:Choice>
              <mc:Fallback>
                <p:oleObj name="Equation" r:id="rId3" imgW="7416720" imgH="3987720" progId="Equation.DSMT4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645FF315-F56A-4913-BACD-AB0DE71317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072" y="938984"/>
                        <a:ext cx="10363123" cy="5569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群組 34">
            <a:extLst>
              <a:ext uri="{FF2B5EF4-FFF2-40B4-BE49-F238E27FC236}">
                <a16:creationId xmlns:a16="http://schemas.microsoft.com/office/drawing/2014/main" id="{6C8AD13B-54C4-4435-9466-D959288D2B12}"/>
              </a:ext>
            </a:extLst>
          </p:cNvPr>
          <p:cNvGrpSpPr/>
          <p:nvPr/>
        </p:nvGrpSpPr>
        <p:grpSpPr>
          <a:xfrm>
            <a:off x="5837835" y="4790575"/>
            <a:ext cx="4612493" cy="2087142"/>
            <a:chOff x="5799631" y="4913792"/>
            <a:chExt cx="4612493" cy="2087142"/>
          </a:xfrm>
        </p:grpSpPr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7BC3559D-DEB2-4980-8C31-7F3FF57E94C5}"/>
                </a:ext>
              </a:extLst>
            </p:cNvPr>
            <p:cNvCxnSpPr>
              <a:cxnSpLocks/>
            </p:cNvCxnSpPr>
            <p:nvPr/>
          </p:nvCxnSpPr>
          <p:spPr>
            <a:xfrm>
              <a:off x="5799631" y="5656507"/>
              <a:ext cx="148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BD82EAF-447B-4B49-988E-6C4B835E3443}"/>
                </a:ext>
              </a:extLst>
            </p:cNvPr>
            <p:cNvSpPr/>
            <p:nvPr/>
          </p:nvSpPr>
          <p:spPr>
            <a:xfrm>
              <a:off x="7285798" y="5205412"/>
              <a:ext cx="1484011" cy="9186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Measurement update</a:t>
              </a:r>
            </a:p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(correction)</a:t>
              </a:r>
              <a:endPara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C801E03-40E9-4CF0-ADEF-E145F0448574}"/>
                </a:ext>
              </a:extLst>
            </p:cNvPr>
            <p:cNvSpPr txBox="1"/>
            <p:nvPr/>
          </p:nvSpPr>
          <p:spPr>
            <a:xfrm>
              <a:off x="5870735" y="4913792"/>
              <a:ext cx="6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d,p</a:t>
              </a:r>
              <a:endPara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DAS,p</a:t>
              </a:r>
              <a:endPara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A1D962F2-CC26-461F-A803-43C8CF21AFC5}"/>
                </a:ext>
              </a:extLst>
            </p:cNvPr>
            <p:cNvCxnSpPr>
              <a:cxnSpLocks/>
            </p:cNvCxnSpPr>
            <p:nvPr/>
          </p:nvCxnSpPr>
          <p:spPr>
            <a:xfrm>
              <a:off x="8769809" y="5647076"/>
              <a:ext cx="1588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AD4EF99-73CF-4483-83D5-7C75DC98DC42}"/>
                    </a:ext>
                  </a:extLst>
                </p:cNvPr>
                <p:cNvSpPr txBox="1"/>
                <p:nvPr/>
              </p:nvSpPr>
              <p:spPr>
                <a:xfrm>
                  <a:off x="9590818" y="5195069"/>
                  <a:ext cx="558663" cy="4053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8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𝐀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AD4EF99-73CF-4483-83D5-7C75DC98DC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0818" y="5195069"/>
                  <a:ext cx="558663" cy="405367"/>
                </a:xfrm>
                <a:prstGeom prst="rect">
                  <a:avLst/>
                </a:prstGeom>
                <a:blipFill>
                  <a:blip r:embed="rId5"/>
                  <a:stretch>
                    <a:fillRect r="-2198" b="-30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AC15FDC2-24D9-4F69-A1FF-870A96FCD743}"/>
                </a:ext>
              </a:extLst>
            </p:cNvPr>
            <p:cNvSpPr txBox="1"/>
            <p:nvPr/>
          </p:nvSpPr>
          <p:spPr>
            <a:xfrm>
              <a:off x="9198903" y="5944012"/>
              <a:ext cx="12132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Kalman</a:t>
              </a:r>
              <a:r>
                <a:rPr lang="en-US" altLang="zh-TW" sz="18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zh-TW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DF2E7C3F-3BA7-4459-B5AF-1B1628DCAFCB}"/>
                </a:ext>
              </a:extLst>
            </p:cNvPr>
            <p:cNvCxnSpPr/>
            <p:nvPr/>
          </p:nvCxnSpPr>
          <p:spPr>
            <a:xfrm>
              <a:off x="9319979" y="5647076"/>
              <a:ext cx="0" cy="8206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8A88995-F696-42DA-8C13-ECEAFE846088}"/>
                </a:ext>
              </a:extLst>
            </p:cNvPr>
            <p:cNvCxnSpPr/>
            <p:nvPr/>
          </p:nvCxnSpPr>
          <p:spPr>
            <a:xfrm flipH="1">
              <a:off x="6837248" y="6480710"/>
              <a:ext cx="248273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3459B746-2B49-4882-B3CC-E986869271D8}"/>
                </a:ext>
              </a:extLst>
            </p:cNvPr>
            <p:cNvCxnSpPr/>
            <p:nvPr/>
          </p:nvCxnSpPr>
          <p:spPr>
            <a:xfrm flipV="1">
              <a:off x="6856703" y="5664721"/>
              <a:ext cx="0" cy="803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2EA834B9-E40C-4982-B0F6-723172AD70EE}"/>
                </a:ext>
              </a:extLst>
            </p:cNvPr>
            <p:cNvSpPr txBox="1"/>
            <p:nvPr/>
          </p:nvSpPr>
          <p:spPr>
            <a:xfrm>
              <a:off x="6781549" y="6631602"/>
              <a:ext cx="28367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 time update (prediction)</a:t>
              </a:r>
              <a:endParaRPr lang="zh-TW" altLang="en-US" sz="18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3" name="橢圓 12">
            <a:extLst>
              <a:ext uri="{FF2B5EF4-FFF2-40B4-BE49-F238E27FC236}">
                <a16:creationId xmlns:a16="http://schemas.microsoft.com/office/drawing/2014/main" id="{49C6EBE0-14A3-4C33-8295-70B1B2968C1C}"/>
              </a:ext>
            </a:extLst>
          </p:cNvPr>
          <p:cNvSpPr/>
          <p:nvPr/>
        </p:nvSpPr>
        <p:spPr>
          <a:xfrm>
            <a:off x="2944238" y="3981855"/>
            <a:ext cx="298315" cy="382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195F127-EC63-4B86-9A33-97980451EED4}"/>
              </a:ext>
            </a:extLst>
          </p:cNvPr>
          <p:cNvSpPr/>
          <p:nvPr/>
        </p:nvSpPr>
        <p:spPr>
          <a:xfrm>
            <a:off x="5969311" y="3991095"/>
            <a:ext cx="298315" cy="382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38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Flowchart for 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164DC2F-521D-4DD7-A956-8C5749F8D2C9}"/>
              </a:ext>
            </a:extLst>
          </p:cNvPr>
          <p:cNvSpPr txBox="1"/>
          <p:nvPr/>
        </p:nvSpPr>
        <p:spPr>
          <a:xfrm>
            <a:off x="1081649" y="1087418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initialize particle locations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velocities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TW" alt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BA1FD1D-FC9C-41DE-8CBD-2F3EE52934BF}"/>
              </a:ext>
            </a:extLst>
          </p:cNvPr>
          <p:cNvSpPr txBox="1"/>
          <p:nvPr/>
        </p:nvSpPr>
        <p:spPr>
          <a:xfrm>
            <a:off x="1081649" y="2114902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fitness of particle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243AAEC-414D-445E-887E-D52F40A13EB3}"/>
              </a:ext>
            </a:extLst>
          </p:cNvPr>
          <p:cNvSpPr txBox="1"/>
          <p:nvPr/>
        </p:nvSpPr>
        <p:spPr>
          <a:xfrm>
            <a:off x="1081649" y="2846862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7D5F2E2-416E-44BC-AB55-FCDDB95A00C3}"/>
              </a:ext>
            </a:extLst>
          </p:cNvPr>
          <p:cNvSpPr txBox="1"/>
          <p:nvPr/>
        </p:nvSpPr>
        <p:spPr>
          <a:xfrm>
            <a:off x="6303027" y="6079609"/>
            <a:ext cx="5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58976F7-4E50-4513-81F2-11A4BBF1358F}"/>
              </a:ext>
            </a:extLst>
          </p:cNvPr>
          <p:cNvSpPr txBox="1"/>
          <p:nvPr/>
        </p:nvSpPr>
        <p:spPr>
          <a:xfrm>
            <a:off x="5327491" y="794807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5D9DA33-EDE6-4291-AF5A-4D2DE6924B11}"/>
              </a:ext>
            </a:extLst>
          </p:cNvPr>
          <p:cNvSpPr txBox="1"/>
          <p:nvPr/>
        </p:nvSpPr>
        <p:spPr>
          <a:xfrm>
            <a:off x="8304449" y="6368230"/>
            <a:ext cx="4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菱形 16">
            <a:extLst>
              <a:ext uri="{FF2B5EF4-FFF2-40B4-BE49-F238E27FC236}">
                <a16:creationId xmlns:a16="http://schemas.microsoft.com/office/drawing/2014/main" id="{3D99AE71-E643-443B-84B9-9D73F6A47151}"/>
              </a:ext>
            </a:extLst>
          </p:cNvPr>
          <p:cNvSpPr/>
          <p:nvPr/>
        </p:nvSpPr>
        <p:spPr>
          <a:xfrm>
            <a:off x="4853131" y="1532272"/>
            <a:ext cx="4177442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Stopping criteia met?</a:t>
            </a:r>
            <a:endParaRPr lang="en-US" altLang="zh-TW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AEC42B7-9CF8-4E98-82FD-3C16DB06F724}"/>
              </a:ext>
            </a:extLst>
          </p:cNvPr>
          <p:cNvSpPr txBox="1"/>
          <p:nvPr/>
        </p:nvSpPr>
        <p:spPr>
          <a:xfrm>
            <a:off x="1081649" y="5565576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velocity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4C72D8D-C642-419F-8E4A-FDD2FF506571}"/>
              </a:ext>
            </a:extLst>
          </p:cNvPr>
          <p:cNvSpPr txBox="1"/>
          <p:nvPr/>
        </p:nvSpPr>
        <p:spPr>
          <a:xfrm>
            <a:off x="1081649" y="3568434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inertia weight 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zh-TW" alt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41410FF-1D1D-4339-AF76-B0C25146612A}"/>
              </a:ext>
            </a:extLst>
          </p:cNvPr>
          <p:cNvSpPr txBox="1"/>
          <p:nvPr/>
        </p:nvSpPr>
        <p:spPr>
          <a:xfrm>
            <a:off x="1081649" y="4290006"/>
            <a:ext cx="322872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  	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菱形 23">
            <a:extLst>
              <a:ext uri="{FF2B5EF4-FFF2-40B4-BE49-F238E27FC236}">
                <a16:creationId xmlns:a16="http://schemas.microsoft.com/office/drawing/2014/main" id="{1C02AC59-1DB0-4257-997D-8303299704C9}"/>
              </a:ext>
            </a:extLst>
          </p:cNvPr>
          <p:cNvSpPr/>
          <p:nvPr/>
        </p:nvSpPr>
        <p:spPr>
          <a:xfrm>
            <a:off x="5863568" y="6366585"/>
            <a:ext cx="2156568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 &lt; rand?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4D93E60-1CEF-41EA-A00C-736F96A7436E}"/>
              </a:ext>
            </a:extLst>
          </p:cNvPr>
          <p:cNvSpPr txBox="1"/>
          <p:nvPr/>
        </p:nvSpPr>
        <p:spPr>
          <a:xfrm>
            <a:off x="5327491" y="5383022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position using  spiral-shaped mechanism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E956D06-82B1-4686-BD7D-8FD6652F7675}"/>
              </a:ext>
            </a:extLst>
          </p:cNvPr>
          <p:cNvSpPr txBox="1"/>
          <p:nvPr/>
        </p:nvSpPr>
        <p:spPr>
          <a:xfrm>
            <a:off x="5327491" y="4677396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position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923062F-E275-4559-9202-91C594B86FF7}"/>
              </a:ext>
            </a:extLst>
          </p:cNvPr>
          <p:cNvSpPr txBox="1"/>
          <p:nvPr/>
        </p:nvSpPr>
        <p:spPr>
          <a:xfrm>
            <a:off x="5327491" y="3698820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particle with  the worst  fitness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E5C5C31-0375-40DE-8BFF-D470975B3C18}"/>
              </a:ext>
            </a:extLst>
          </p:cNvPr>
          <p:cNvSpPr txBox="1"/>
          <p:nvPr/>
        </p:nvSpPr>
        <p:spPr>
          <a:xfrm>
            <a:off x="5327491" y="3047030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C7BB655-C50E-4734-B82F-4FEECD879C0C}"/>
              </a:ext>
            </a:extLst>
          </p:cNvPr>
          <p:cNvSpPr txBox="1"/>
          <p:nvPr/>
        </p:nvSpPr>
        <p:spPr>
          <a:xfrm>
            <a:off x="5327491" y="2404067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18603B5-EC12-44C4-83D7-0C1177E159C7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696010" y="1733749"/>
            <a:ext cx="0" cy="381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FC83B8D-DAA0-42BC-8FA8-601D4C0B0C84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2696010" y="2484234"/>
            <a:ext cx="0" cy="362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4ABCC42-A555-48F3-BCFF-83207BE0E3B0}"/>
              </a:ext>
            </a:extLst>
          </p:cNvPr>
          <p:cNvCxnSpPr>
            <a:stCxn id="10" idx="2"/>
            <a:endCxn id="22" idx="0"/>
          </p:cNvCxnSpPr>
          <p:nvPr/>
        </p:nvCxnSpPr>
        <p:spPr>
          <a:xfrm>
            <a:off x="2696010" y="3216194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88DC77D6-BC26-4D96-BAFC-887A127A5679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2696010" y="3937766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B7FB459B-1D8E-4A9F-8D0C-FC4C19627849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>
            <a:off x="2696010" y="5213336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99A8C5E5-31EF-4129-8694-750C2484744D}"/>
              </a:ext>
            </a:extLst>
          </p:cNvPr>
          <p:cNvCxnSpPr>
            <a:stCxn id="20" idx="2"/>
            <a:endCxn id="24" idx="1"/>
          </p:cNvCxnSpPr>
          <p:nvPr/>
        </p:nvCxnSpPr>
        <p:spPr>
          <a:xfrm rot="16200000" flipH="1">
            <a:off x="3878462" y="4752456"/>
            <a:ext cx="802654" cy="31675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20F424BB-F7A9-4930-A005-06674F6A7947}"/>
              </a:ext>
            </a:extLst>
          </p:cNvPr>
          <p:cNvCxnSpPr>
            <a:stCxn id="24" idx="3"/>
            <a:endCxn id="26" idx="3"/>
          </p:cNvCxnSpPr>
          <p:nvPr/>
        </p:nvCxnSpPr>
        <p:spPr>
          <a:xfrm flipV="1">
            <a:off x="8020136" y="4862062"/>
            <a:ext cx="536077" cy="1875500"/>
          </a:xfrm>
          <a:prstGeom prst="bentConnector3">
            <a:avLst>
              <a:gd name="adj1" fmla="val 17409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5A081897-DB74-4FFB-9B3E-7148D4FD34C5}"/>
              </a:ext>
            </a:extLst>
          </p:cNvPr>
          <p:cNvCxnSpPr>
            <a:stCxn id="24" idx="0"/>
            <a:endCxn id="25" idx="2"/>
          </p:cNvCxnSpPr>
          <p:nvPr/>
        </p:nvCxnSpPr>
        <p:spPr>
          <a:xfrm flipV="1">
            <a:off x="6941852" y="6029353"/>
            <a:ext cx="0" cy="337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5F657100-A3B3-4C4B-9FC5-6727957BD852}"/>
              </a:ext>
            </a:extLst>
          </p:cNvPr>
          <p:cNvCxnSpPr>
            <a:stCxn id="25" idx="1"/>
            <a:endCxn id="27" idx="1"/>
          </p:cNvCxnSpPr>
          <p:nvPr/>
        </p:nvCxnSpPr>
        <p:spPr>
          <a:xfrm rot="10800000">
            <a:off x="5327491" y="4021986"/>
            <a:ext cx="12700" cy="1684202"/>
          </a:xfrm>
          <a:prstGeom prst="bentConnector3">
            <a:avLst>
              <a:gd name="adj1" fmla="val 32297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6164B481-B5FA-4D93-9803-C1163CD30296}"/>
              </a:ext>
            </a:extLst>
          </p:cNvPr>
          <p:cNvCxnSpPr>
            <a:stCxn id="26" idx="0"/>
            <a:endCxn id="27" idx="2"/>
          </p:cNvCxnSpPr>
          <p:nvPr/>
        </p:nvCxnSpPr>
        <p:spPr>
          <a:xfrm flipV="1">
            <a:off x="6941852" y="4345151"/>
            <a:ext cx="0" cy="332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A6A33297-1D2A-450D-99D1-BB3F1FE2ECB2}"/>
              </a:ext>
            </a:extLst>
          </p:cNvPr>
          <p:cNvCxnSpPr>
            <a:stCxn id="27" idx="0"/>
            <a:endCxn id="28" idx="2"/>
          </p:cNvCxnSpPr>
          <p:nvPr/>
        </p:nvCxnSpPr>
        <p:spPr>
          <a:xfrm flipV="1">
            <a:off x="6941852" y="3416362"/>
            <a:ext cx="0" cy="282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2CD816DB-DB92-4ABD-B27C-365C32ACF07B}"/>
              </a:ext>
            </a:extLst>
          </p:cNvPr>
          <p:cNvCxnSpPr>
            <a:stCxn id="28" idx="0"/>
            <a:endCxn id="29" idx="2"/>
          </p:cNvCxnSpPr>
          <p:nvPr/>
        </p:nvCxnSpPr>
        <p:spPr>
          <a:xfrm flipV="1">
            <a:off x="6941852" y="2773399"/>
            <a:ext cx="0" cy="27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0EAA219D-E499-4E0A-AFC8-EB76C04521F1}"/>
              </a:ext>
            </a:extLst>
          </p:cNvPr>
          <p:cNvCxnSpPr>
            <a:stCxn id="29" idx="0"/>
            <a:endCxn id="17" idx="2"/>
          </p:cNvCxnSpPr>
          <p:nvPr/>
        </p:nvCxnSpPr>
        <p:spPr>
          <a:xfrm flipV="1">
            <a:off x="6941852" y="2274226"/>
            <a:ext cx="0" cy="129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A16549F4-8E0A-4A8C-A3F6-1DF2FF1217C1}"/>
              </a:ext>
            </a:extLst>
          </p:cNvPr>
          <p:cNvCxnSpPr>
            <a:stCxn id="17" idx="0"/>
            <a:endCxn id="12" idx="2"/>
          </p:cNvCxnSpPr>
          <p:nvPr/>
        </p:nvCxnSpPr>
        <p:spPr>
          <a:xfrm flipV="1">
            <a:off x="6941852" y="1164139"/>
            <a:ext cx="0" cy="368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176D9365-2334-4AC0-BAAF-68283B15ADAD}"/>
              </a:ext>
            </a:extLst>
          </p:cNvPr>
          <p:cNvCxnSpPr>
            <a:stCxn id="17" idx="1"/>
          </p:cNvCxnSpPr>
          <p:nvPr/>
        </p:nvCxnSpPr>
        <p:spPr>
          <a:xfrm flipH="1">
            <a:off x="2696010" y="1903249"/>
            <a:ext cx="2157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63ACCAD-30B9-4A9A-96EE-9E53FB749B27}"/>
              </a:ext>
            </a:extLst>
          </p:cNvPr>
          <p:cNvSpPr txBox="1"/>
          <p:nvPr/>
        </p:nvSpPr>
        <p:spPr>
          <a:xfrm>
            <a:off x="6985013" y="1195978"/>
            <a:ext cx="5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38BB777-2D72-4158-A247-1740E57E85AF}"/>
              </a:ext>
            </a:extLst>
          </p:cNvPr>
          <p:cNvSpPr txBox="1"/>
          <p:nvPr/>
        </p:nvSpPr>
        <p:spPr>
          <a:xfrm>
            <a:off x="4437052" y="1549083"/>
            <a:ext cx="4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4C2439C-21E7-4053-B14B-A3F1413E604B}"/>
              </a:ext>
            </a:extLst>
          </p:cNvPr>
          <p:cNvSpPr/>
          <p:nvPr/>
        </p:nvSpPr>
        <p:spPr>
          <a:xfrm>
            <a:off x="804153" y="3392314"/>
            <a:ext cx="3672184" cy="71205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D1B6B7E-32AA-4529-9C1B-AAED8EC77E86}"/>
              </a:ext>
            </a:extLst>
          </p:cNvPr>
          <p:cNvSpPr/>
          <p:nvPr/>
        </p:nvSpPr>
        <p:spPr>
          <a:xfrm>
            <a:off x="804153" y="4221548"/>
            <a:ext cx="3672184" cy="105486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A47206B-8078-4D6E-BEA2-4179B2946E76}"/>
              </a:ext>
            </a:extLst>
          </p:cNvPr>
          <p:cNvSpPr/>
          <p:nvPr/>
        </p:nvSpPr>
        <p:spPr>
          <a:xfrm>
            <a:off x="5149691" y="2321647"/>
            <a:ext cx="3672184" cy="207596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16453E7-33A6-482D-8DD5-C6B55EAE2EA9}"/>
              </a:ext>
            </a:extLst>
          </p:cNvPr>
          <p:cNvSpPr/>
          <p:nvPr/>
        </p:nvSpPr>
        <p:spPr>
          <a:xfrm>
            <a:off x="5149691" y="4573870"/>
            <a:ext cx="3672184" cy="154119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DAA367AF-D29B-4CFD-8A2F-055CA1B1A0F9}"/>
              </a:ext>
            </a:extLst>
          </p:cNvPr>
          <p:cNvSpPr txBox="1"/>
          <p:nvPr/>
        </p:nvSpPr>
        <p:spPr>
          <a:xfrm>
            <a:off x="168381" y="3073404"/>
            <a:ext cx="3410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 Inertia weight with chaotic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3F69C1C-0A32-4726-9374-340128CE463F}"/>
              </a:ext>
            </a:extLst>
          </p:cNvPr>
          <p:cNvSpPr txBox="1"/>
          <p:nvPr/>
        </p:nvSpPr>
        <p:spPr>
          <a:xfrm>
            <a:off x="107106" y="5239905"/>
            <a:ext cx="5831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 Elite and dimensional learning strategies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1306051-39CA-4518-BA8B-90021DBAA90E}"/>
              </a:ext>
            </a:extLst>
          </p:cNvPr>
          <p:cNvSpPr txBox="1"/>
          <p:nvPr/>
        </p:nvSpPr>
        <p:spPr>
          <a:xfrm>
            <a:off x="7157872" y="6056160"/>
            <a:ext cx="3745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 Adaptive position update strategy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A38565C-9F9D-41F5-921A-63177FDAE614}"/>
              </a:ext>
            </a:extLst>
          </p:cNvPr>
          <p:cNvSpPr txBox="1"/>
          <p:nvPr/>
        </p:nvSpPr>
        <p:spPr>
          <a:xfrm>
            <a:off x="6891754" y="1947289"/>
            <a:ext cx="3860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 Competitive substitution mechanism</a:t>
            </a:r>
          </a:p>
        </p:txBody>
      </p:sp>
    </p:spTree>
    <p:extLst>
      <p:ext uri="{BB962C8B-B14F-4D97-AF65-F5344CB8AC3E}">
        <p14:creationId xmlns:p14="http://schemas.microsoft.com/office/powerpoint/2010/main" val="3012980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9529" y="224775"/>
            <a:ext cx="7123429" cy="633276"/>
          </a:xfrm>
        </p:spPr>
        <p:txBody>
          <a:bodyPr/>
          <a:lstStyle/>
          <a:p>
            <a:r>
              <a:rPr lang="en-US" altLang="zh-TW" dirty="0"/>
              <a:t>Equations for 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DB035F-07D5-432C-85C9-C9CF4A63C509}"/>
              </a:ext>
            </a:extLst>
          </p:cNvPr>
          <p:cNvSpPr txBox="1"/>
          <p:nvPr/>
        </p:nvSpPr>
        <p:spPr>
          <a:xfrm>
            <a:off x="839754" y="1078861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 Inertia weight with chaotic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7C13C5D-C768-441E-8306-5510B9F92F74}"/>
              </a:ext>
            </a:extLst>
          </p:cNvPr>
          <p:cNvSpPr txBox="1"/>
          <p:nvPr/>
        </p:nvSpPr>
        <p:spPr>
          <a:xfrm>
            <a:off x="839755" y="3487082"/>
            <a:ext cx="5831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 Elite and dimensional learning strategies</a:t>
            </a: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C56D00B5-6015-427A-89BD-0C98E60FDE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807374"/>
              </p:ext>
            </p:extLst>
          </p:nvPr>
        </p:nvGraphicFramePr>
        <p:xfrm>
          <a:off x="1547777" y="1773300"/>
          <a:ext cx="3880258" cy="103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41" name="Equation" r:id="rId3" imgW="2476440" imgH="660240" progId="Equation.DSMT4">
                  <p:embed/>
                </p:oleObj>
              </mc:Choice>
              <mc:Fallback>
                <p:oleObj name="Equation" r:id="rId3" imgW="247644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7777" y="1773300"/>
                        <a:ext cx="3880258" cy="1034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5F475EDD-FB02-488A-AD48-A084D8D0A0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985892"/>
              </p:ext>
            </p:extLst>
          </p:nvPr>
        </p:nvGraphicFramePr>
        <p:xfrm>
          <a:off x="1547777" y="4250824"/>
          <a:ext cx="6668853" cy="2031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42" name="Equation" r:id="rId5" imgW="5003640" imgH="1523880" progId="Equation.DSMT4">
                  <p:embed/>
                </p:oleObj>
              </mc:Choice>
              <mc:Fallback>
                <p:oleObj name="Equation" r:id="rId5" imgW="5003640" imgH="1523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7777" y="4250824"/>
                        <a:ext cx="6668853" cy="2031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4861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r>
              <a:rPr lang="en-US" altLang="zh-TW" dirty="0"/>
              <a:t>Equations for 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EEBA7C-5132-446F-9CAB-D1B76B253232}"/>
              </a:ext>
            </a:extLst>
          </p:cNvPr>
          <p:cNvSpPr txBox="1"/>
          <p:nvPr/>
        </p:nvSpPr>
        <p:spPr>
          <a:xfrm>
            <a:off x="769583" y="1044252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 Adaptive position update strategy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87B129-6148-4FD1-AD26-0D1DEFA751A4}"/>
              </a:ext>
            </a:extLst>
          </p:cNvPr>
          <p:cNvSpPr txBox="1"/>
          <p:nvPr/>
        </p:nvSpPr>
        <p:spPr>
          <a:xfrm>
            <a:off x="769583" y="3975086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 Competitive substitution mechanism</a:t>
            </a:r>
          </a:p>
        </p:txBody>
      </p:sp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E10B1D1A-2048-4F9C-B627-7D0B0CCD0A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784831"/>
              </p:ext>
            </p:extLst>
          </p:nvPr>
        </p:nvGraphicFramePr>
        <p:xfrm>
          <a:off x="1498201" y="1651448"/>
          <a:ext cx="4479383" cy="1885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6" name="Equation" r:id="rId3" imgW="3530520" imgH="1485720" progId="Equation.DSMT4">
                  <p:embed/>
                </p:oleObj>
              </mc:Choice>
              <mc:Fallback>
                <p:oleObj name="Equation" r:id="rId3" imgW="3530520" imgH="148572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E10B1D1A-2048-4F9C-B627-7D0B0CCD0A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8201" y="1651448"/>
                        <a:ext cx="4479383" cy="1885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0EAEC18C-B5AB-4C6A-9EFE-655613BD27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034735"/>
              </p:ext>
            </p:extLst>
          </p:nvPr>
        </p:nvGraphicFramePr>
        <p:xfrm>
          <a:off x="1498201" y="4795848"/>
          <a:ext cx="6263295" cy="148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7" name="Equation" r:id="rId5" imgW="4343400" imgH="1028520" progId="Equation.DSMT4">
                  <p:embed/>
                </p:oleObj>
              </mc:Choice>
              <mc:Fallback>
                <p:oleObj name="Equation" r:id="rId5" imgW="4343400" imgH="102852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0EAEC18C-B5AB-4C6A-9EFE-655613BD27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98201" y="4795848"/>
                        <a:ext cx="6263295" cy="1483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88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MINT dereverberation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288155B0-4B9C-4804-8601-615610367ABF}"/>
              </a:ext>
            </a:extLst>
          </p:cNvPr>
          <p:cNvGrpSpPr/>
          <p:nvPr/>
        </p:nvGrpSpPr>
        <p:grpSpPr>
          <a:xfrm>
            <a:off x="1706003" y="3280714"/>
            <a:ext cx="7281394" cy="2464232"/>
            <a:chOff x="3414339" y="-92627"/>
            <a:chExt cx="4166620" cy="1322371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E40B4981-2DC0-4DB8-AF5B-7BC562A08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4339" y="-92627"/>
              <a:ext cx="4166620" cy="1322371"/>
            </a:xfrm>
            <a:prstGeom prst="rect">
              <a:avLst/>
            </a:prstGeom>
          </p:spPr>
        </p:pic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A4B0F6BB-57E8-44EC-A2B2-B5777E5024CD}"/>
                </a:ext>
              </a:extLst>
            </p:cNvPr>
            <p:cNvSpPr/>
            <p:nvPr/>
          </p:nvSpPr>
          <p:spPr>
            <a:xfrm>
              <a:off x="6638284" y="540649"/>
              <a:ext cx="849549" cy="331736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11CCBEC3-05E8-4B95-B0BA-FE98C64A3770}"/>
              </a:ext>
            </a:extLst>
          </p:cNvPr>
          <p:cNvSpPr txBox="1"/>
          <p:nvPr/>
        </p:nvSpPr>
        <p:spPr>
          <a:xfrm>
            <a:off x="-163643" y="1054847"/>
            <a:ext cx="9616871" cy="1229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diagram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MINT</a:t>
            </a:r>
          </a:p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gorithm for MINT</a:t>
            </a:r>
            <a:endParaRPr lang="en-US" altLang="zh-TW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09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diagram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MINT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7B2B501-6A3F-474D-8F9A-C5DCDE7397E0}"/>
              </a:ext>
            </a:extLst>
          </p:cNvPr>
          <p:cNvSpPr/>
          <p:nvPr/>
        </p:nvSpPr>
        <p:spPr>
          <a:xfrm>
            <a:off x="3533090" y="2139647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18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135ACF72-86F3-40D6-8335-4370A45A86A5}"/>
              </a:ext>
            </a:extLst>
          </p:cNvPr>
          <p:cNvSpPr/>
          <p:nvPr/>
        </p:nvSpPr>
        <p:spPr>
          <a:xfrm>
            <a:off x="3533090" y="5214042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1800" i="1" baseline="30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DEC4D8C-5D78-4FAC-852E-75EBD2CCED72}"/>
              </a:ext>
            </a:extLst>
          </p:cNvPr>
          <p:cNvSpPr txBox="1"/>
          <p:nvPr/>
        </p:nvSpPr>
        <p:spPr>
          <a:xfrm>
            <a:off x="1758797" y="321641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4E62C5D1-E2A0-4985-8BB0-CFD9D12B18E9}"/>
              </a:ext>
            </a:extLst>
          </p:cNvPr>
          <p:cNvSpPr/>
          <p:nvPr/>
        </p:nvSpPr>
        <p:spPr>
          <a:xfrm>
            <a:off x="3533090" y="3137256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1800" i="1" baseline="30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A4CBF06-A2B5-493A-8B5D-27EAD4B10EB4}"/>
              </a:ext>
            </a:extLst>
          </p:cNvPr>
          <p:cNvSpPr txBox="1"/>
          <p:nvPr/>
        </p:nvSpPr>
        <p:spPr>
          <a:xfrm>
            <a:off x="3911091" y="403815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A1DD8065-B8EB-4693-9089-0DE1E8473114}"/>
              </a:ext>
            </a:extLst>
          </p:cNvPr>
          <p:cNvCxnSpPr/>
          <p:nvPr/>
        </p:nvCxnSpPr>
        <p:spPr>
          <a:xfrm>
            <a:off x="1610994" y="3734316"/>
            <a:ext cx="9455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431A180-6544-4068-BF3E-0F579BB9B9F9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556534" y="2522202"/>
            <a:ext cx="976556" cy="121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127D9DB-DE47-4006-B51F-29F81FA0677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556534" y="3734316"/>
            <a:ext cx="976556" cy="1862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80C67FAD-9A66-467E-8F11-218C76A2A7C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556534" y="3519811"/>
            <a:ext cx="976556" cy="222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8E79F7A4-223F-4346-9602-977563C95A60}"/>
              </a:ext>
            </a:extLst>
          </p:cNvPr>
          <p:cNvSpPr/>
          <p:nvPr/>
        </p:nvSpPr>
        <p:spPr>
          <a:xfrm>
            <a:off x="5564938" y="2139647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2FD2F530-0191-4588-8F13-0376A9689B22}"/>
              </a:ext>
            </a:extLst>
          </p:cNvPr>
          <p:cNvSpPr/>
          <p:nvPr/>
        </p:nvSpPr>
        <p:spPr>
          <a:xfrm>
            <a:off x="5564938" y="5214042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i="1" baseline="30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37963823-AEF3-4666-833B-AD45459B0537}"/>
              </a:ext>
            </a:extLst>
          </p:cNvPr>
          <p:cNvSpPr/>
          <p:nvPr/>
        </p:nvSpPr>
        <p:spPr>
          <a:xfrm>
            <a:off x="5564938" y="3137256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i="1" baseline="30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41FFB59-D53A-4720-84FE-E18065F5DE22}"/>
              </a:ext>
            </a:extLst>
          </p:cNvPr>
          <p:cNvSpPr txBox="1"/>
          <p:nvPr/>
        </p:nvSpPr>
        <p:spPr>
          <a:xfrm>
            <a:off x="5942939" y="403815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B0837DE0-F37B-48F5-B0A8-C689EE50157C}"/>
              </a:ext>
            </a:extLst>
          </p:cNvPr>
          <p:cNvCxnSpPr>
            <a:stCxn id="8" idx="3"/>
            <a:endCxn id="34" idx="1"/>
          </p:cNvCxnSpPr>
          <p:nvPr/>
        </p:nvCxnSpPr>
        <p:spPr>
          <a:xfrm>
            <a:off x="4531466" y="2522202"/>
            <a:ext cx="1033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15F0C74-6CF6-4CD8-A292-EF336EB4C564}"/>
              </a:ext>
            </a:extLst>
          </p:cNvPr>
          <p:cNvCxnSpPr/>
          <p:nvPr/>
        </p:nvCxnSpPr>
        <p:spPr>
          <a:xfrm>
            <a:off x="4531466" y="5596597"/>
            <a:ext cx="1033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08B2E3FC-ECF8-4EA0-8D5B-C6912DDC999B}"/>
              </a:ext>
            </a:extLst>
          </p:cNvPr>
          <p:cNvCxnSpPr/>
          <p:nvPr/>
        </p:nvCxnSpPr>
        <p:spPr>
          <a:xfrm>
            <a:off x="4531466" y="3519811"/>
            <a:ext cx="1033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AF771C67-BFE3-4E21-93A2-E4D28A0F446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6563314" y="2522202"/>
            <a:ext cx="1656697" cy="9976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F166B186-5DE8-406B-875B-CF883A9184C9}"/>
              </a:ext>
            </a:extLst>
          </p:cNvPr>
          <p:cNvCxnSpPr>
            <a:stCxn id="36" idx="3"/>
          </p:cNvCxnSpPr>
          <p:nvPr/>
        </p:nvCxnSpPr>
        <p:spPr>
          <a:xfrm>
            <a:off x="6563314" y="3519811"/>
            <a:ext cx="16566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555C9DA0-C474-4846-B28B-F8B4642B9A67}"/>
              </a:ext>
            </a:extLst>
          </p:cNvPr>
          <p:cNvCxnSpPr>
            <a:stCxn id="35" idx="3"/>
          </p:cNvCxnSpPr>
          <p:nvPr/>
        </p:nvCxnSpPr>
        <p:spPr>
          <a:xfrm flipV="1">
            <a:off x="6563314" y="3519811"/>
            <a:ext cx="1656697" cy="20767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67ECB1FE-9379-4D1F-85A6-F9CC1AE6C959}"/>
              </a:ext>
            </a:extLst>
          </p:cNvPr>
          <p:cNvCxnSpPr/>
          <p:nvPr/>
        </p:nvCxnSpPr>
        <p:spPr>
          <a:xfrm>
            <a:off x="8220011" y="3519811"/>
            <a:ext cx="1184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D7C0789-8F72-4888-BA72-C55CE900DEE1}"/>
                  </a:ext>
                </a:extLst>
              </p:cNvPr>
              <p:cNvSpPr txBox="1"/>
              <p:nvPr/>
            </p:nvSpPr>
            <p:spPr>
              <a:xfrm>
                <a:off x="8514329" y="3030500"/>
                <a:ext cx="6037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D7C0789-8F72-4888-BA72-C55CE900D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329" y="3030500"/>
                <a:ext cx="603731" cy="369332"/>
              </a:xfrm>
              <a:prstGeom prst="rect">
                <a:avLst/>
              </a:prstGeom>
              <a:blipFill>
                <a:blip r:embed="rId2"/>
                <a:stretch>
                  <a:fillRect t="-4918" r="-6061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862652AF-2488-43E4-BBC9-37B4E466295B}"/>
              </a:ext>
            </a:extLst>
          </p:cNvPr>
          <p:cNvSpPr/>
          <p:nvPr/>
        </p:nvSpPr>
        <p:spPr>
          <a:xfrm>
            <a:off x="3369300" y="1969484"/>
            <a:ext cx="1329423" cy="4137345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66186CA-547C-4FBB-8171-494332FBD4D2}"/>
              </a:ext>
            </a:extLst>
          </p:cNvPr>
          <p:cNvSpPr txBox="1"/>
          <p:nvPr/>
        </p:nvSpPr>
        <p:spPr>
          <a:xfrm>
            <a:off x="3191365" y="1511704"/>
            <a:ext cx="153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ATF in a room</a:t>
            </a:r>
            <a:endParaRPr lang="zh-TW" altLang="en-US" sz="1800" dirty="0">
              <a:solidFill>
                <a:srgbClr val="9BBB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295A7CA9-D614-4A44-B577-122C5D3A8706}"/>
              </a:ext>
            </a:extLst>
          </p:cNvPr>
          <p:cNvSpPr txBox="1"/>
          <p:nvPr/>
        </p:nvSpPr>
        <p:spPr>
          <a:xfrm>
            <a:off x="4792630" y="2011971"/>
            <a:ext cx="718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CEEA6FFD-9CA2-44AF-89CC-11D3C0B00A74}"/>
              </a:ext>
            </a:extLst>
          </p:cNvPr>
          <p:cNvSpPr txBox="1"/>
          <p:nvPr/>
        </p:nvSpPr>
        <p:spPr>
          <a:xfrm>
            <a:off x="4753689" y="3128259"/>
            <a:ext cx="718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30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2569BE9B-CC95-4047-BA0E-41A34AA366A9}"/>
              </a:ext>
            </a:extLst>
          </p:cNvPr>
          <p:cNvSpPr txBox="1"/>
          <p:nvPr/>
        </p:nvSpPr>
        <p:spPr>
          <a:xfrm>
            <a:off x="4765307" y="5156248"/>
            <a:ext cx="718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F4630FC4-4552-4DD1-9A7D-BDBF0637AEDC}"/>
              </a:ext>
            </a:extLst>
          </p:cNvPr>
          <p:cNvSpPr/>
          <p:nvPr/>
        </p:nvSpPr>
        <p:spPr>
          <a:xfrm>
            <a:off x="5408344" y="1985201"/>
            <a:ext cx="1329423" cy="4137345"/>
          </a:xfrm>
          <a:prstGeom prst="roundRect">
            <a:avLst/>
          </a:prstGeom>
          <a:noFill/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643BF78-3E82-4763-AAA8-DCF1ACB7097E}"/>
              </a:ext>
            </a:extLst>
          </p:cNvPr>
          <p:cNvSpPr txBox="1"/>
          <p:nvPr/>
        </p:nvSpPr>
        <p:spPr>
          <a:xfrm>
            <a:off x="5210513" y="1520680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filter weight</a:t>
            </a:r>
            <a:endParaRPr lang="zh-TW" altLang="en-US" sz="1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7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Motivation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7D83BE-E4EC-4B4E-A33E-48BA8CBC2A9E}"/>
              </a:ext>
            </a:extLst>
          </p:cNvPr>
          <p:cNvSpPr txBox="1"/>
          <p:nvPr/>
        </p:nvSpPr>
        <p:spPr>
          <a:xfrm>
            <a:off x="601435" y="1022149"/>
            <a:ext cx="9744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Acoustic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ransfer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unctions (ATFs) </a:t>
            </a:r>
            <a:r>
              <a:rPr lang="en-US" altLang="zh-TW" sz="1800" dirty="0" err="1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v.s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 Relative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ransfer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unctions (RTFs)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navailability of the source signal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Most blind system identification (BSI) → multiplication transfer function (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MTF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Proposed method →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convolutive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transfer function  (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CTF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9D62EDD2-B678-4830-882F-64B99A6BA1FB}"/>
              </a:ext>
            </a:extLst>
          </p:cNvPr>
          <p:cNvGrpSpPr/>
          <p:nvPr/>
        </p:nvGrpSpPr>
        <p:grpSpPr>
          <a:xfrm>
            <a:off x="667671" y="3433328"/>
            <a:ext cx="4112607" cy="3049682"/>
            <a:chOff x="628711" y="4681971"/>
            <a:chExt cx="3551150" cy="2378707"/>
          </a:xfrm>
        </p:grpSpPr>
        <p:pic>
          <p:nvPicPr>
            <p:cNvPr id="12294" name="Picture 6" descr="喇叭圖案素材| PNG和向量圖| 透明背景圖片| 免費下载- Pngtree">
              <a:extLst>
                <a:ext uri="{FF2B5EF4-FFF2-40B4-BE49-F238E27FC236}">
                  <a16:creationId xmlns:a16="http://schemas.microsoft.com/office/drawing/2014/main" id="{2D0303B1-015E-4A98-A010-C2275347C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711" y="5517438"/>
              <a:ext cx="560991" cy="560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6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877ED52D-10EE-454C-9DB7-E03532EC2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523" y="4681971"/>
              <a:ext cx="564498" cy="455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56E55862-AEC9-4E9D-8045-4D1787C13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5277" y="5574350"/>
              <a:ext cx="560991" cy="452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FB67424A-CC34-4C9C-8BB1-9D59670118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523" y="6608006"/>
              <a:ext cx="560990" cy="452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B4E738E8-74FD-4B51-983F-501F131192A0}"/>
                </a:ext>
              </a:extLst>
            </p:cNvPr>
            <p:cNvCxnSpPr>
              <a:cxnSpLocks/>
              <a:stCxn id="12294" idx="3"/>
              <a:endCxn id="26" idx="1"/>
            </p:cNvCxnSpPr>
            <p:nvPr/>
          </p:nvCxnSpPr>
          <p:spPr>
            <a:xfrm>
              <a:off x="1189702" y="5797934"/>
              <a:ext cx="1425575" cy="27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E0047A4E-6577-4BAF-A8FE-C3E7CBAE5532}"/>
                </a:ext>
              </a:extLst>
            </p:cNvPr>
            <p:cNvCxnSpPr>
              <a:cxnSpLocks/>
              <a:stCxn id="12294" idx="3"/>
            </p:cNvCxnSpPr>
            <p:nvPr/>
          </p:nvCxnSpPr>
          <p:spPr>
            <a:xfrm flipV="1">
              <a:off x="1189702" y="4989241"/>
              <a:ext cx="1318894" cy="8086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0EEDF225-5F90-422E-A52A-F3E0CD3604C6}"/>
                </a:ext>
              </a:extLst>
            </p:cNvPr>
            <p:cNvCxnSpPr>
              <a:cxnSpLocks/>
              <a:stCxn id="12294" idx="3"/>
            </p:cNvCxnSpPr>
            <p:nvPr/>
          </p:nvCxnSpPr>
          <p:spPr>
            <a:xfrm>
              <a:off x="1189702" y="5797934"/>
              <a:ext cx="1338259" cy="9552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8774243-C966-4381-BE02-E07B0D4CBF1D}"/>
                </a:ext>
              </a:extLst>
            </p:cNvPr>
            <p:cNvSpPr txBox="1"/>
            <p:nvPr/>
          </p:nvSpPr>
          <p:spPr>
            <a:xfrm>
              <a:off x="1364325" y="5058506"/>
              <a:ext cx="758480" cy="288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ATF</a:t>
              </a:r>
              <a:endParaRPr lang="zh-TW" alt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接點: 弧形 42">
              <a:extLst>
                <a:ext uri="{FF2B5EF4-FFF2-40B4-BE49-F238E27FC236}">
                  <a16:creationId xmlns:a16="http://schemas.microsoft.com/office/drawing/2014/main" id="{5697ABF8-434C-4939-A990-F5BF3E938881}"/>
                </a:ext>
              </a:extLst>
            </p:cNvPr>
            <p:cNvCxnSpPr>
              <a:stCxn id="12296" idx="3"/>
              <a:endCxn id="26" idx="3"/>
            </p:cNvCxnSpPr>
            <p:nvPr/>
          </p:nvCxnSpPr>
          <p:spPr>
            <a:xfrm flipH="1">
              <a:off x="3176268" y="4909723"/>
              <a:ext cx="1753" cy="890964"/>
            </a:xfrm>
            <a:prstGeom prst="curvedConnector3">
              <a:avLst>
                <a:gd name="adj1" fmla="val -1304050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接點: 弧形 46">
              <a:extLst>
                <a:ext uri="{FF2B5EF4-FFF2-40B4-BE49-F238E27FC236}">
                  <a16:creationId xmlns:a16="http://schemas.microsoft.com/office/drawing/2014/main" id="{E622C1CF-7398-42F2-952A-A784EA96FE96}"/>
                </a:ext>
              </a:extLst>
            </p:cNvPr>
            <p:cNvCxnSpPr>
              <a:cxnSpLocks/>
              <a:stCxn id="12296" idx="3"/>
              <a:endCxn id="27" idx="3"/>
            </p:cNvCxnSpPr>
            <p:nvPr/>
          </p:nvCxnSpPr>
          <p:spPr>
            <a:xfrm flipH="1">
              <a:off x="3174513" y="4909723"/>
              <a:ext cx="3508" cy="1924619"/>
            </a:xfrm>
            <a:prstGeom prst="curvedConnector3">
              <a:avLst>
                <a:gd name="adj1" fmla="val -651653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53778CF6-903C-42B8-9B87-23F629980D7B}"/>
                </a:ext>
              </a:extLst>
            </p:cNvPr>
            <p:cNvSpPr txBox="1"/>
            <p:nvPr/>
          </p:nvSpPr>
          <p:spPr>
            <a:xfrm>
              <a:off x="3421381" y="5075917"/>
              <a:ext cx="758480" cy="288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RTF</a:t>
              </a:r>
              <a:endParaRPr lang="zh-TW" altLang="en-US" sz="18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D3956C1-23D4-49C9-96BA-A9C0B393C991}"/>
              </a:ext>
            </a:extLst>
          </p:cNvPr>
          <p:cNvGrpSpPr/>
          <p:nvPr/>
        </p:nvGrpSpPr>
        <p:grpSpPr>
          <a:xfrm>
            <a:off x="5152259" y="3263048"/>
            <a:ext cx="5011680" cy="3452402"/>
            <a:chOff x="5152259" y="3263048"/>
            <a:chExt cx="5011680" cy="3452402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2F6F150-D033-41DA-B129-E2AD3A6600CB}"/>
                </a:ext>
              </a:extLst>
            </p:cNvPr>
            <p:cNvGrpSpPr/>
            <p:nvPr/>
          </p:nvGrpSpPr>
          <p:grpSpPr>
            <a:xfrm>
              <a:off x="5214829" y="3472843"/>
              <a:ext cx="4886540" cy="3010167"/>
              <a:chOff x="5511799" y="4841625"/>
              <a:chExt cx="4692650" cy="2209164"/>
            </a:xfrm>
          </p:grpSpPr>
          <p:pic>
            <p:nvPicPr>
              <p:cNvPr id="12292" name="Picture 4" descr="Example of room impulse response from dEchorate dataset | Download  Scientific Diagram">
                <a:extLst>
                  <a:ext uri="{FF2B5EF4-FFF2-40B4-BE49-F238E27FC236}">
                    <a16:creationId xmlns:a16="http://schemas.microsoft.com/office/drawing/2014/main" id="{A1B76672-4FF6-4703-B566-AECB2BACBD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1799" y="4841625"/>
                <a:ext cx="4692650" cy="2209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D83822E-681E-4A50-8EF2-1F9A493A7169}"/>
                  </a:ext>
                </a:extLst>
              </p:cNvPr>
              <p:cNvSpPr/>
              <p:nvPr/>
            </p:nvSpPr>
            <p:spPr>
              <a:xfrm>
                <a:off x="6020434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07E3026-C25A-4B83-80A8-54ACE31A4CF0}"/>
                  </a:ext>
                </a:extLst>
              </p:cNvPr>
              <p:cNvSpPr/>
              <p:nvPr/>
            </p:nvSpPr>
            <p:spPr>
              <a:xfrm>
                <a:off x="6410959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2C6500A-2A73-4A0A-B267-A4E22EE95318}"/>
                  </a:ext>
                </a:extLst>
              </p:cNvPr>
              <p:cNvSpPr/>
              <p:nvPr/>
            </p:nvSpPr>
            <p:spPr>
              <a:xfrm>
                <a:off x="6901180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6E40A0C4-9D8D-4314-8525-E52DC659D298}"/>
                  </a:ext>
                </a:extLst>
              </p:cNvPr>
              <p:cNvSpPr/>
              <p:nvPr/>
            </p:nvSpPr>
            <p:spPr>
              <a:xfrm>
                <a:off x="8448675" y="577507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0BE33788-E59A-4544-B1E7-4898BDA5F5DB}"/>
                  </a:ext>
                </a:extLst>
              </p:cNvPr>
              <p:cNvSpPr/>
              <p:nvPr/>
            </p:nvSpPr>
            <p:spPr>
              <a:xfrm>
                <a:off x="8601075" y="5775075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7804329B-CA22-49CE-AF75-483A2C754CD9}"/>
                  </a:ext>
                </a:extLst>
              </p:cNvPr>
              <p:cNvSpPr/>
              <p:nvPr/>
            </p:nvSpPr>
            <p:spPr>
              <a:xfrm>
                <a:off x="8753475" y="5775075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6C2203A-8527-409F-BDDA-2683A38D6A50}"/>
                  </a:ext>
                </a:extLst>
              </p:cNvPr>
              <p:cNvSpPr/>
              <p:nvPr/>
            </p:nvSpPr>
            <p:spPr>
              <a:xfrm>
                <a:off x="6001069" y="4880743"/>
                <a:ext cx="4028756" cy="190398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068B761-D6C5-400D-9095-C925C4CF0BE3}"/>
                </a:ext>
              </a:extLst>
            </p:cNvPr>
            <p:cNvSpPr/>
            <p:nvPr/>
          </p:nvSpPr>
          <p:spPr>
            <a:xfrm rot="5400000">
              <a:off x="3822816" y="4592491"/>
              <a:ext cx="3202056" cy="543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A022000-7BDF-4078-9458-EFFA97F36B8B}"/>
                </a:ext>
              </a:extLst>
            </p:cNvPr>
            <p:cNvSpPr/>
            <p:nvPr/>
          </p:nvSpPr>
          <p:spPr>
            <a:xfrm rot="10800000">
              <a:off x="5571063" y="6172280"/>
              <a:ext cx="4592876" cy="543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7D2F058-EDC5-4CF0-B817-363939FAAFB1}"/>
                </a:ext>
              </a:extLst>
            </p:cNvPr>
            <p:cNvSpPr txBox="1"/>
            <p:nvPr/>
          </p:nvSpPr>
          <p:spPr>
            <a:xfrm>
              <a:off x="7211707" y="6192830"/>
              <a:ext cx="162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samples</a:t>
              </a:r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DE093659-7152-4387-A23D-CE086277E4E4}"/>
                </a:ext>
              </a:extLst>
            </p:cNvPr>
            <p:cNvSpPr txBox="1"/>
            <p:nvPr/>
          </p:nvSpPr>
          <p:spPr>
            <a:xfrm rot="16200000">
              <a:off x="4535731" y="4466916"/>
              <a:ext cx="1649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Magnitude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692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for MINT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43EF3C4C-C491-4DA1-9760-2555BD6092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102887"/>
              </p:ext>
            </p:extLst>
          </p:nvPr>
        </p:nvGraphicFramePr>
        <p:xfrm>
          <a:off x="701675" y="1004888"/>
          <a:ext cx="3709988" cy="617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1" name="Equation" r:id="rId3" imgW="2806560" imgH="4673520" progId="Equation.DSMT4">
                  <p:embed/>
                </p:oleObj>
              </mc:Choice>
              <mc:Fallback>
                <p:oleObj name="Equation" r:id="rId3" imgW="2806560" imgH="467352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50A04ED6-E60A-4BF4-8002-7E75866ADD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004888"/>
                        <a:ext cx="3709988" cy="6173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7651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Simulations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E2237A-7A57-4D17-ADF5-4C00813723A6}"/>
              </a:ext>
            </a:extLst>
          </p:cNvPr>
          <p:cNvSpPr txBox="1"/>
          <p:nvPr/>
        </p:nvSpPr>
        <p:spPr>
          <a:xfrm>
            <a:off x="-308368" y="1195994"/>
            <a:ext cx="99794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3pPr marL="1385956" lvl="2" indent="-34290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2"/>
            <a:r>
              <a:rPr lang="en-US" altLang="zh-TW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Proposed method </a:t>
            </a:r>
            <a:r>
              <a:rPr lang="en-US" altLang="zh-TW" sz="2000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v.s</a:t>
            </a:r>
            <a:r>
              <a:rPr lang="en-US" altLang="zh-TW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State-of-the-art BSI </a:t>
            </a:r>
            <a:r>
              <a:rPr lang="en-US" altLang="zh-TW" sz="2000" dirty="0"/>
              <a:t>(</a:t>
            </a:r>
            <a:r>
              <a:rPr lang="en-US" altLang="zh-TW" sz="2000" dirty="0">
                <a:solidFill>
                  <a:srgbClr val="FF0000"/>
                </a:solidFill>
              </a:rPr>
              <a:t>short RIR</a:t>
            </a:r>
            <a:r>
              <a:rPr lang="en-US" altLang="zh-TW" sz="2000" dirty="0"/>
              <a:t>)</a:t>
            </a:r>
          </a:p>
          <a:p>
            <a:pPr lvl="2"/>
            <a:endParaRPr lang="en-US" altLang="zh-TW" sz="2000" dirty="0"/>
          </a:p>
          <a:p>
            <a:pPr lvl="2"/>
            <a:r>
              <a:rPr lang="en-US" altLang="zh-TW" sz="2000" dirty="0"/>
              <a:t>Without Parameters Optimization (</a:t>
            </a:r>
            <a:r>
              <a:rPr lang="en-US" altLang="zh-TW" sz="2000" dirty="0">
                <a:solidFill>
                  <a:srgbClr val="FF0000"/>
                </a:solidFill>
              </a:rPr>
              <a:t>long RIR</a:t>
            </a:r>
            <a:r>
              <a:rPr lang="en-US" altLang="zh-TW" sz="2000" dirty="0"/>
              <a:t>)</a:t>
            </a:r>
          </a:p>
          <a:p>
            <a:pPr marL="1043056" lvl="2" indent="0">
              <a:buNone/>
            </a:pPr>
            <a:endParaRPr lang="en-US" altLang="zh-TW" sz="2000" dirty="0"/>
          </a:p>
          <a:p>
            <a:pPr lvl="2"/>
            <a:r>
              <a:rPr lang="en-US" altLang="zh-TW" sz="2000" dirty="0"/>
              <a:t>With Parameters Optimization (</a:t>
            </a:r>
            <a:r>
              <a:rPr lang="en-US" altLang="zh-TW" sz="2000" dirty="0">
                <a:solidFill>
                  <a:srgbClr val="FF0000"/>
                </a:solidFill>
              </a:rPr>
              <a:t>long RIR</a:t>
            </a:r>
            <a:r>
              <a:rPr lang="en-US" altLang="zh-TW" sz="2000" dirty="0"/>
              <a:t>)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8B7A0044-8122-462C-8365-36B22DDAF3E0}"/>
              </a:ext>
            </a:extLst>
          </p:cNvPr>
          <p:cNvGrpSpPr/>
          <p:nvPr/>
        </p:nvGrpSpPr>
        <p:grpSpPr>
          <a:xfrm>
            <a:off x="5048290" y="3172878"/>
            <a:ext cx="5400000" cy="3600000"/>
            <a:chOff x="382554" y="3630284"/>
            <a:chExt cx="4613625" cy="1495998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3B54D8D0-FC95-4213-BC85-A730DE224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670" y="3778941"/>
              <a:ext cx="4461509" cy="1347341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5AC3083-B7C6-419E-9DF5-D8A0AFB32AD2}"/>
                </a:ext>
              </a:extLst>
            </p:cNvPr>
            <p:cNvSpPr/>
            <p:nvPr/>
          </p:nvSpPr>
          <p:spPr>
            <a:xfrm>
              <a:off x="382554" y="3630284"/>
              <a:ext cx="699796" cy="1495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E64B1A9-393C-40CF-9D14-116C9F901B98}"/>
              </a:ext>
            </a:extLst>
          </p:cNvPr>
          <p:cNvGrpSpPr/>
          <p:nvPr/>
        </p:nvGrpSpPr>
        <p:grpSpPr>
          <a:xfrm>
            <a:off x="157844" y="3351743"/>
            <a:ext cx="5400000" cy="3600000"/>
            <a:chOff x="3030676" y="893206"/>
            <a:chExt cx="4800000" cy="160397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E259ED82-1F85-4872-A445-9BF8EA880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0676" y="957236"/>
              <a:ext cx="4800000" cy="1475921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234B343-2A37-4B1F-8999-C40959B20259}"/>
                </a:ext>
              </a:extLst>
            </p:cNvPr>
            <p:cNvSpPr/>
            <p:nvPr/>
          </p:nvSpPr>
          <p:spPr>
            <a:xfrm>
              <a:off x="3040007" y="893206"/>
              <a:ext cx="550018" cy="1603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ACBC694-8E2C-4039-9845-F02040AACFEC}"/>
              </a:ext>
            </a:extLst>
          </p:cNvPr>
          <p:cNvSpPr txBox="1"/>
          <p:nvPr/>
        </p:nvSpPr>
        <p:spPr>
          <a:xfrm>
            <a:off x="2437228" y="3335152"/>
            <a:ext cx="14704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short RIR</a:t>
            </a:r>
            <a:endParaRPr lang="zh-TW" altLang="en-US" sz="18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928DA5-DBC7-4341-A681-023EED3C1BC5}"/>
              </a:ext>
            </a:extLst>
          </p:cNvPr>
          <p:cNvSpPr txBox="1"/>
          <p:nvPr/>
        </p:nvSpPr>
        <p:spPr>
          <a:xfrm>
            <a:off x="7351377" y="3351743"/>
            <a:ext cx="14704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long RIR</a:t>
            </a:r>
            <a:endParaRPr lang="zh-TW" altLang="en-US" sz="1800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E77DD8A-5E87-4DF7-A366-5CE2AEA8D647}"/>
              </a:ext>
            </a:extLst>
          </p:cNvPr>
          <p:cNvSpPr/>
          <p:nvPr/>
        </p:nvSpPr>
        <p:spPr>
          <a:xfrm>
            <a:off x="4130683" y="6329416"/>
            <a:ext cx="447472" cy="4427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21940A5-C219-4AC0-BAEB-19C7A2B88F15}"/>
              </a:ext>
            </a:extLst>
          </p:cNvPr>
          <p:cNvSpPr/>
          <p:nvPr/>
        </p:nvSpPr>
        <p:spPr>
          <a:xfrm>
            <a:off x="9106205" y="6267992"/>
            <a:ext cx="528535" cy="5048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354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Simulations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E2237A-7A57-4D17-ADF5-4C00813723A6}"/>
              </a:ext>
            </a:extLst>
          </p:cNvPr>
          <p:cNvSpPr txBox="1"/>
          <p:nvPr/>
        </p:nvSpPr>
        <p:spPr>
          <a:xfrm>
            <a:off x="-191635" y="1234905"/>
            <a:ext cx="99794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3pPr marL="1385956" lvl="2" indent="-34290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2"/>
            <a:r>
              <a:rPr lang="en-US" altLang="zh-TW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Proposed method </a:t>
            </a:r>
            <a:r>
              <a:rPr lang="en-US" altLang="zh-TW" sz="2000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v.s</a:t>
            </a:r>
            <a:r>
              <a:rPr lang="en-US" altLang="zh-TW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State-of-the-art BSI </a:t>
            </a:r>
            <a:r>
              <a:rPr lang="en-US" altLang="zh-TW" sz="2000" dirty="0"/>
              <a:t>(</a:t>
            </a:r>
            <a:r>
              <a:rPr lang="en-US" altLang="zh-TW" sz="2000" dirty="0">
                <a:solidFill>
                  <a:srgbClr val="FF0000"/>
                </a:solidFill>
              </a:rPr>
              <a:t>short RIR</a:t>
            </a:r>
            <a:r>
              <a:rPr lang="en-US" altLang="zh-TW" sz="2000" dirty="0"/>
              <a:t>)</a:t>
            </a:r>
          </a:p>
          <a:p>
            <a:pPr lvl="2"/>
            <a:endParaRPr lang="en-US" altLang="zh-TW" sz="2000" dirty="0"/>
          </a:p>
          <a:p>
            <a:pPr lvl="2"/>
            <a:r>
              <a:rPr lang="en-US" altLang="zh-TW" sz="2000" dirty="0">
                <a:solidFill>
                  <a:schemeClr val="bg2">
                    <a:lumMod val="90000"/>
                  </a:schemeClr>
                </a:solidFill>
              </a:rPr>
              <a:t>Without Parameters Optimization (long RIR)</a:t>
            </a:r>
          </a:p>
          <a:p>
            <a:pPr marL="1043056" lvl="2" indent="0">
              <a:buNone/>
            </a:pPr>
            <a:endParaRPr lang="en-US" altLang="zh-TW" sz="2000" dirty="0">
              <a:solidFill>
                <a:schemeClr val="bg2">
                  <a:lumMod val="90000"/>
                </a:schemeClr>
              </a:solidFill>
            </a:endParaRPr>
          </a:p>
          <a:p>
            <a:pPr lvl="2"/>
            <a:r>
              <a:rPr lang="en-US" altLang="zh-TW" sz="2000" dirty="0">
                <a:solidFill>
                  <a:schemeClr val="bg2">
                    <a:lumMod val="90000"/>
                  </a:schemeClr>
                </a:solidFill>
              </a:rPr>
              <a:t>With Parameters Optimization (long RIR)</a:t>
            </a:r>
          </a:p>
        </p:txBody>
      </p:sp>
    </p:spTree>
    <p:extLst>
      <p:ext uri="{BB962C8B-B14F-4D97-AF65-F5344CB8AC3E}">
        <p14:creationId xmlns:p14="http://schemas.microsoft.com/office/powerpoint/2010/main" val="3269411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8596360" cy="633276"/>
          </a:xfrm>
        </p:spPr>
        <p:txBody>
          <a:bodyPr/>
          <a:lstStyle/>
          <a:p>
            <a:pPr lvl="2"/>
            <a:r>
              <a:rPr lang="en-US" altLang="zh-TW" sz="28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Proposed method </a:t>
            </a:r>
            <a:r>
              <a:rPr lang="en-US" altLang="zh-TW" sz="2800" b="1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v.s</a:t>
            </a:r>
            <a:r>
              <a:rPr lang="en-US" altLang="zh-TW" sz="28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State-of-the-art BSI </a:t>
            </a:r>
            <a:r>
              <a:rPr lang="en-US" altLang="zh-TW" sz="2800" b="1" dirty="0"/>
              <a:t>(</a:t>
            </a:r>
            <a:r>
              <a:rPr lang="en-US" altLang="zh-TW" sz="2800" b="1" dirty="0">
                <a:solidFill>
                  <a:schemeClr val="tx1"/>
                </a:solidFill>
              </a:rPr>
              <a:t>short RIR</a:t>
            </a:r>
            <a:r>
              <a:rPr lang="en-US" altLang="zh-TW" sz="2800" b="1" dirty="0"/>
              <a:t>)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AD1D660-28B5-4BD8-90C0-B6E4D8515A1F}"/>
              </a:ext>
            </a:extLst>
          </p:cNvPr>
          <p:cNvSpPr txBox="1"/>
          <p:nvPr/>
        </p:nvSpPr>
        <p:spPr>
          <a:xfrm>
            <a:off x="-222009" y="1175339"/>
            <a:ext cx="9616871" cy="1229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and settings</a:t>
            </a:r>
          </a:p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  <a:endParaRPr lang="en-US" altLang="zh-TW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07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and settings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FA5F30F-006C-4B13-B02A-BB8C182BD6DD}"/>
                  </a:ext>
                </a:extLst>
              </p:cNvPr>
              <p:cNvSpPr txBox="1"/>
              <p:nvPr/>
            </p:nvSpPr>
            <p:spPr>
              <a:xfrm>
                <a:off x="618977" y="941100"/>
                <a:ext cx="8834251" cy="5538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Uniform linear array (ULA)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=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en-US" altLang="zh-TW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Spacing = 0.03m (3cm)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Aperture = (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6-1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)*0.03 = 0.15 m 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Room size = 0.3m</a:t>
                </a:r>
                <a:r>
                  <a:rPr lang="en-US" altLang="zh-TW" sz="20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0.4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0.3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Reverberation time T</a:t>
                </a:r>
                <a:r>
                  <a:rPr lang="en-US" altLang="zh-TW" sz="2000" b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60 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0.009s 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(9ms)</a:t>
                </a:r>
                <a:endPara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Window =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64 samples Hamming window (4 </a:t>
                </a:r>
                <a:r>
                  <a:rPr lang="en-US" altLang="zh-TW" sz="2000" dirty="0" err="1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ms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with 75% overlap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Ground-truth RIR : </a:t>
                </a:r>
                <a:r>
                  <a:rPr lang="en-US" altLang="zh-TW" sz="2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Emanuël</a:t>
                </a:r>
                <a:r>
                  <a:rPr lang="en-US" altLang="zh-TW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Habets</a:t>
                </a:r>
                <a:r>
                  <a:rPr lang="en-US" altLang="zh-TW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Room Impulse Response Generator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FA5F30F-006C-4B13-B02A-BB8C182BD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77" y="941100"/>
                <a:ext cx="8834251" cy="5538504"/>
              </a:xfrm>
              <a:prstGeom prst="rect">
                <a:avLst/>
              </a:prstGeom>
              <a:blipFill>
                <a:blip r:embed="rId2"/>
                <a:stretch>
                  <a:fillRect l="-621" b="-9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DF1BF93E-FFD7-470C-8DE7-C213B568C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180" y="941100"/>
            <a:ext cx="4612518" cy="345938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BAC38E7-2BC4-46FE-B3D4-9E4D93519323}"/>
              </a:ext>
            </a:extLst>
          </p:cNvPr>
          <p:cNvSpPr txBox="1"/>
          <p:nvPr/>
        </p:nvSpPr>
        <p:spPr>
          <a:xfrm>
            <a:off x="4729256" y="2531523"/>
            <a:ext cx="10922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= 0.3m</a:t>
            </a:r>
            <a:endParaRPr lang="zh-TW" altLang="en-US" sz="1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E0DB4F-2981-44CB-BFC2-76EFC169D830}"/>
              </a:ext>
            </a:extLst>
          </p:cNvPr>
          <p:cNvSpPr txBox="1"/>
          <p:nvPr/>
        </p:nvSpPr>
        <p:spPr>
          <a:xfrm>
            <a:off x="6594244" y="4121931"/>
            <a:ext cx="127919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0.3m</a:t>
            </a:r>
            <a:endParaRPr lang="zh-TW" altLang="en-US" sz="1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04F4B28-AFE1-4D75-84CB-BF4CB3F5CB27}"/>
              </a:ext>
            </a:extLst>
          </p:cNvPr>
          <p:cNvSpPr txBox="1"/>
          <p:nvPr/>
        </p:nvSpPr>
        <p:spPr>
          <a:xfrm>
            <a:off x="9011957" y="4031157"/>
            <a:ext cx="127919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= 0.4m</a:t>
            </a:r>
            <a:endParaRPr lang="zh-TW" altLang="en-US" sz="18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6CC8E499-7D4B-4D68-A255-E2747C35BF47}"/>
              </a:ext>
            </a:extLst>
          </p:cNvPr>
          <p:cNvSpPr/>
          <p:nvPr/>
        </p:nvSpPr>
        <p:spPr>
          <a:xfrm>
            <a:off x="7191983" y="2302213"/>
            <a:ext cx="97277" cy="97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753C267-A794-4234-97C6-0F279E44F733}"/>
              </a:ext>
            </a:extLst>
          </p:cNvPr>
          <p:cNvSpPr/>
          <p:nvPr/>
        </p:nvSpPr>
        <p:spPr>
          <a:xfrm>
            <a:off x="7412476" y="2341123"/>
            <a:ext cx="97277" cy="97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3A777D5C-A257-4B57-A14E-7A897E582861}"/>
              </a:ext>
            </a:extLst>
          </p:cNvPr>
          <p:cNvSpPr/>
          <p:nvPr/>
        </p:nvSpPr>
        <p:spPr>
          <a:xfrm>
            <a:off x="7632969" y="2382359"/>
            <a:ext cx="97277" cy="97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0DFEDCF7-D81E-4724-9084-C30D94A81D09}"/>
              </a:ext>
            </a:extLst>
          </p:cNvPr>
          <p:cNvSpPr/>
          <p:nvPr/>
        </p:nvSpPr>
        <p:spPr>
          <a:xfrm>
            <a:off x="7863710" y="2412459"/>
            <a:ext cx="97277" cy="97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89CB3A9C-12C2-4671-A68D-60FB672CD48C}"/>
              </a:ext>
            </a:extLst>
          </p:cNvPr>
          <p:cNvSpPr/>
          <p:nvPr/>
        </p:nvSpPr>
        <p:spPr>
          <a:xfrm>
            <a:off x="8082333" y="2447217"/>
            <a:ext cx="97277" cy="97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226D154-1EC8-4D5A-9818-7E7BE7A74F16}"/>
              </a:ext>
            </a:extLst>
          </p:cNvPr>
          <p:cNvSpPr/>
          <p:nvPr/>
        </p:nvSpPr>
        <p:spPr>
          <a:xfrm>
            <a:off x="8295641" y="2474067"/>
            <a:ext cx="97277" cy="97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2422FC8-0810-49D2-B040-526F88E728F9}"/>
              </a:ext>
            </a:extLst>
          </p:cNvPr>
          <p:cNvSpPr txBox="1"/>
          <p:nvPr/>
        </p:nvSpPr>
        <p:spPr>
          <a:xfrm>
            <a:off x="8869358" y="1932131"/>
            <a:ext cx="1279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</a:t>
            </a:r>
            <a:endParaRPr lang="zh-TW" altLang="en-US" sz="18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E00148E-7A14-4A82-89DC-5C9FAA0580CF}"/>
              </a:ext>
            </a:extLst>
          </p:cNvPr>
          <p:cNvSpPr txBox="1"/>
          <p:nvPr/>
        </p:nvSpPr>
        <p:spPr>
          <a:xfrm>
            <a:off x="6531604" y="1982869"/>
            <a:ext cx="1279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 </a:t>
            </a:r>
            <a:endParaRPr lang="zh-TW" altLang="en-US" sz="18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BA5467F-8DC5-466F-B679-7761ADD1C58B}"/>
              </a:ext>
            </a:extLst>
          </p:cNvPr>
          <p:cNvSpPr txBox="1"/>
          <p:nvPr/>
        </p:nvSpPr>
        <p:spPr>
          <a:xfrm>
            <a:off x="7536224" y="800263"/>
            <a:ext cx="191700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room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21095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D6C959D-82BC-4BE8-9AB9-6A90B5AD429E}"/>
              </a:ext>
            </a:extLst>
          </p:cNvPr>
          <p:cNvSpPr txBox="1"/>
          <p:nvPr/>
        </p:nvSpPr>
        <p:spPr>
          <a:xfrm>
            <a:off x="7023744" y="6482151"/>
            <a:ext cx="2787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 approach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2B4F245-BF6E-495A-9285-1BE58741E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89" y="2568635"/>
            <a:ext cx="4800000" cy="360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C7B239B-2DAA-402B-84F8-532BAFC83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612" y="2561215"/>
            <a:ext cx="4800000" cy="360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9EDC304-64B8-42DB-8E94-36592E5BBD6A}"/>
              </a:ext>
            </a:extLst>
          </p:cNvPr>
          <p:cNvSpPr txBox="1"/>
          <p:nvPr/>
        </p:nvSpPr>
        <p:spPr>
          <a:xfrm>
            <a:off x="1858018" y="6472816"/>
            <a:ext cx="2367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approach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4BA153CE-1D11-4786-AC22-5F0E39E9C0E7}"/>
              </a:ext>
            </a:extLst>
          </p:cNvPr>
          <p:cNvGrpSpPr/>
          <p:nvPr/>
        </p:nvGrpSpPr>
        <p:grpSpPr>
          <a:xfrm>
            <a:off x="2860661" y="903781"/>
            <a:ext cx="4800000" cy="1603979"/>
            <a:chOff x="3030676" y="893206"/>
            <a:chExt cx="4800000" cy="1603979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1F5D2F1-37D8-4ABD-B4E9-01B6B785D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0676" y="957236"/>
              <a:ext cx="4800000" cy="1475921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018499D-86EC-40DE-BF29-628BB04C94E0}"/>
                </a:ext>
              </a:extLst>
            </p:cNvPr>
            <p:cNvSpPr/>
            <p:nvPr/>
          </p:nvSpPr>
          <p:spPr>
            <a:xfrm>
              <a:off x="3040007" y="893206"/>
              <a:ext cx="550018" cy="1603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39602AC-6DB5-4161-B243-6B9878D753BB}"/>
              </a:ext>
            </a:extLst>
          </p:cNvPr>
          <p:cNvSpPr txBox="1"/>
          <p:nvPr/>
        </p:nvSpPr>
        <p:spPr>
          <a:xfrm rot="16200000">
            <a:off x="294150" y="4833822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9998DED-187D-4ED0-92A3-82FC74B1B5D8}"/>
              </a:ext>
            </a:extLst>
          </p:cNvPr>
          <p:cNvSpPr txBox="1"/>
          <p:nvPr/>
        </p:nvSpPr>
        <p:spPr>
          <a:xfrm rot="16200000">
            <a:off x="-296824" y="3121822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533EE09-A0C9-47FF-B6C4-B9A8A4672686}"/>
              </a:ext>
            </a:extLst>
          </p:cNvPr>
          <p:cNvSpPr txBox="1"/>
          <p:nvPr/>
        </p:nvSpPr>
        <p:spPr>
          <a:xfrm>
            <a:off x="2043100" y="4202489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2E5D682-F6DA-4D15-9A58-A4BC34A242A4}"/>
              </a:ext>
            </a:extLst>
          </p:cNvPr>
          <p:cNvSpPr txBox="1"/>
          <p:nvPr/>
        </p:nvSpPr>
        <p:spPr>
          <a:xfrm>
            <a:off x="2111193" y="5951722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18E2B43-E250-42E7-89AF-50FC59D55B64}"/>
              </a:ext>
            </a:extLst>
          </p:cNvPr>
          <p:cNvSpPr txBox="1"/>
          <p:nvPr/>
        </p:nvSpPr>
        <p:spPr>
          <a:xfrm rot="16200000">
            <a:off x="5477275" y="4833822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E1066CB-9572-4245-8718-FF6ECDA158BF}"/>
              </a:ext>
            </a:extLst>
          </p:cNvPr>
          <p:cNvSpPr txBox="1"/>
          <p:nvPr/>
        </p:nvSpPr>
        <p:spPr>
          <a:xfrm rot="16200000">
            <a:off x="4886301" y="3121822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4ABD5B8-F825-4011-8BC1-1A88671D6116}"/>
              </a:ext>
            </a:extLst>
          </p:cNvPr>
          <p:cNvSpPr txBox="1"/>
          <p:nvPr/>
        </p:nvSpPr>
        <p:spPr>
          <a:xfrm>
            <a:off x="7226225" y="4202489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4596FB8-48A1-4408-A232-EF907144BDC5}"/>
              </a:ext>
            </a:extLst>
          </p:cNvPr>
          <p:cNvSpPr txBox="1"/>
          <p:nvPr/>
        </p:nvSpPr>
        <p:spPr>
          <a:xfrm>
            <a:off x="7294318" y="5951722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99872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E00FFF0-E946-4EF5-93BC-3F2381FD61EE}"/>
              </a:ext>
            </a:extLst>
          </p:cNvPr>
          <p:cNvSpPr txBox="1"/>
          <p:nvPr/>
        </p:nvSpPr>
        <p:spPr>
          <a:xfrm>
            <a:off x="2446732" y="4753077"/>
            <a:ext cx="2528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RLS</a:t>
            </a:r>
            <a:endParaRPr lang="zh-TW" altLang="en-US" sz="1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BC0883F-E2DB-45C5-991E-781A65388CB0}"/>
              </a:ext>
            </a:extLst>
          </p:cNvPr>
          <p:cNvSpPr txBox="1"/>
          <p:nvPr/>
        </p:nvSpPr>
        <p:spPr>
          <a:xfrm>
            <a:off x="7277821" y="4664920"/>
            <a:ext cx="1496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Kalman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filter</a:t>
            </a:r>
            <a:endParaRPr lang="zh-TW" altLang="en-US" sz="1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1F9BB6E-F6D2-4C3F-BF76-284D0538E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26" y="850326"/>
            <a:ext cx="4800000" cy="360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D46B76C-9792-4837-9254-D6C21789D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522" y="850326"/>
            <a:ext cx="4800000" cy="3600000"/>
          </a:xfrm>
          <a:prstGeom prst="rect">
            <a:avLst/>
          </a:prstGeom>
        </p:spPr>
      </p:pic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0E92AE53-C721-495E-A4B7-3466BC48B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321129"/>
              </p:ext>
            </p:extLst>
          </p:nvPr>
        </p:nvGraphicFramePr>
        <p:xfrm>
          <a:off x="406816" y="5835779"/>
          <a:ext cx="3748865" cy="648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4" name="Equation" r:id="rId5" imgW="2501640" imgH="431640" progId="Equation.DSMT4">
                  <p:embed/>
                </p:oleObj>
              </mc:Choice>
              <mc:Fallback>
                <p:oleObj name="Equation" r:id="rId5" imgW="2501640" imgH="431640" progId="Equation.DSMT4">
                  <p:embed/>
                  <p:pic>
                    <p:nvPicPr>
                      <p:cNvPr id="9" name="物件 8">
                        <a:extLst>
                          <a:ext uri="{FF2B5EF4-FFF2-40B4-BE49-F238E27FC236}">
                            <a16:creationId xmlns:a16="http://schemas.microsoft.com/office/drawing/2014/main" id="{6FFC14C9-E185-48CB-A933-36D3259FC2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6816" y="5835779"/>
                        <a:ext cx="3748865" cy="648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66FF6CDF-597B-472A-BCB8-87D96472C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125786"/>
              </p:ext>
            </p:extLst>
          </p:nvPr>
        </p:nvGraphicFramePr>
        <p:xfrm>
          <a:off x="4445963" y="5655340"/>
          <a:ext cx="566371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743">
                  <a:extLst>
                    <a:ext uri="{9D8B030D-6E8A-4147-A177-3AD203B41FA5}">
                      <a16:colId xmlns:a16="http://schemas.microsoft.com/office/drawing/2014/main" val="3345360746"/>
                    </a:ext>
                  </a:extLst>
                </a:gridCol>
                <a:gridCol w="1132743">
                  <a:extLst>
                    <a:ext uri="{9D8B030D-6E8A-4147-A177-3AD203B41FA5}">
                      <a16:colId xmlns:a16="http://schemas.microsoft.com/office/drawing/2014/main" val="843407152"/>
                    </a:ext>
                  </a:extLst>
                </a:gridCol>
                <a:gridCol w="1132743">
                  <a:extLst>
                    <a:ext uri="{9D8B030D-6E8A-4147-A177-3AD203B41FA5}">
                      <a16:colId xmlns:a16="http://schemas.microsoft.com/office/drawing/2014/main" val="891219047"/>
                    </a:ext>
                  </a:extLst>
                </a:gridCol>
                <a:gridCol w="1132743">
                  <a:extLst>
                    <a:ext uri="{9D8B030D-6E8A-4147-A177-3AD203B41FA5}">
                      <a16:colId xmlns:a16="http://schemas.microsoft.com/office/drawing/2014/main" val="193779982"/>
                    </a:ext>
                  </a:extLst>
                </a:gridCol>
                <a:gridCol w="1132743">
                  <a:extLst>
                    <a:ext uri="{9D8B030D-6E8A-4147-A177-3AD203B41FA5}">
                      <a16:colId xmlns:a16="http://schemas.microsoft.com/office/drawing/2014/main" val="1920281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Wiener filter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RLS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46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7.33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2.65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4.90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2.17</a:t>
                      </a:r>
                      <a:endParaRPr lang="zh-TW" altLang="en-US" sz="1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420716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43CE0ED-573C-49D0-A120-2C15A97E2E1A}"/>
              </a:ext>
            </a:extLst>
          </p:cNvPr>
          <p:cNvSpPr txBox="1"/>
          <p:nvPr/>
        </p:nvSpPr>
        <p:spPr>
          <a:xfrm rot="16200000">
            <a:off x="197639" y="3139265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C9391D9-7E0E-4AB3-BF4E-05C29F0D299A}"/>
              </a:ext>
            </a:extLst>
          </p:cNvPr>
          <p:cNvSpPr txBox="1"/>
          <p:nvPr/>
        </p:nvSpPr>
        <p:spPr>
          <a:xfrm rot="16200000">
            <a:off x="-354425" y="1427265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7D8F07-0B45-4980-95FB-16FD7B00AC9B}"/>
              </a:ext>
            </a:extLst>
          </p:cNvPr>
          <p:cNvSpPr txBox="1"/>
          <p:nvPr/>
        </p:nvSpPr>
        <p:spPr>
          <a:xfrm>
            <a:off x="2102229" y="2475507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AA0F6EF-91A3-412B-ACEF-4CD929FE58AB}"/>
              </a:ext>
            </a:extLst>
          </p:cNvPr>
          <p:cNvSpPr txBox="1"/>
          <p:nvPr/>
        </p:nvSpPr>
        <p:spPr>
          <a:xfrm>
            <a:off x="2170322" y="4257165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452A91B-F1C1-4252-B7D7-DCFE392752ED}"/>
              </a:ext>
            </a:extLst>
          </p:cNvPr>
          <p:cNvSpPr txBox="1"/>
          <p:nvPr/>
        </p:nvSpPr>
        <p:spPr>
          <a:xfrm rot="16200000">
            <a:off x="5346699" y="3121643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3507FA0-6BAB-41CB-B511-8CD3631726DB}"/>
              </a:ext>
            </a:extLst>
          </p:cNvPr>
          <p:cNvSpPr txBox="1"/>
          <p:nvPr/>
        </p:nvSpPr>
        <p:spPr>
          <a:xfrm rot="16200000">
            <a:off x="4755725" y="1409643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5191B75-568C-4718-B9F0-AF0DA540F904}"/>
              </a:ext>
            </a:extLst>
          </p:cNvPr>
          <p:cNvSpPr txBox="1"/>
          <p:nvPr/>
        </p:nvSpPr>
        <p:spPr>
          <a:xfrm>
            <a:off x="7095649" y="2490310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F56A96-F795-484D-B31B-D2F6863A29F7}"/>
              </a:ext>
            </a:extLst>
          </p:cNvPr>
          <p:cNvSpPr txBox="1"/>
          <p:nvPr/>
        </p:nvSpPr>
        <p:spPr>
          <a:xfrm>
            <a:off x="7163742" y="4239543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8374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Simulations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E2237A-7A57-4D17-ADF5-4C00813723A6}"/>
              </a:ext>
            </a:extLst>
          </p:cNvPr>
          <p:cNvSpPr txBox="1"/>
          <p:nvPr/>
        </p:nvSpPr>
        <p:spPr>
          <a:xfrm>
            <a:off x="-191635" y="1234905"/>
            <a:ext cx="99794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3pPr marL="1385956" lvl="2" indent="-34290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2"/>
            <a:r>
              <a:rPr lang="en-US" altLang="zh-TW" sz="2000" dirty="0">
                <a:solidFill>
                  <a:schemeClr val="bg2"/>
                </a:solidFill>
              </a:rPr>
              <a:t>Compare with state-of-the-art BSI method (short RIR)</a:t>
            </a:r>
          </a:p>
          <a:p>
            <a:pPr lvl="2"/>
            <a:endParaRPr lang="en-US" altLang="zh-TW" sz="2000" dirty="0"/>
          </a:p>
          <a:p>
            <a:pPr lvl="2"/>
            <a:r>
              <a:rPr lang="en-US" altLang="zh-TW" sz="2000" dirty="0"/>
              <a:t>Without Parameters Optimization (</a:t>
            </a:r>
            <a:r>
              <a:rPr lang="en-US" altLang="zh-TW" sz="2000" dirty="0">
                <a:solidFill>
                  <a:srgbClr val="FF0000"/>
                </a:solidFill>
              </a:rPr>
              <a:t>long RIR</a:t>
            </a:r>
            <a:r>
              <a:rPr lang="en-US" altLang="zh-TW" sz="2000" dirty="0"/>
              <a:t>)</a:t>
            </a:r>
          </a:p>
          <a:p>
            <a:pPr marL="1043056" lvl="2" indent="0">
              <a:buNone/>
            </a:pPr>
            <a:endParaRPr lang="en-US" altLang="zh-TW" sz="2000" dirty="0"/>
          </a:p>
          <a:p>
            <a:pPr lvl="2"/>
            <a:r>
              <a:rPr lang="en-US" altLang="zh-TW" sz="2000" dirty="0">
                <a:solidFill>
                  <a:schemeClr val="bg2"/>
                </a:solidFill>
              </a:rPr>
              <a:t>With Parameters Optimization (long RIR)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6E69F9A-0473-4260-8388-6B4AA71235CB}"/>
              </a:ext>
            </a:extLst>
          </p:cNvPr>
          <p:cNvSpPr/>
          <p:nvPr/>
        </p:nvSpPr>
        <p:spPr>
          <a:xfrm>
            <a:off x="298578" y="3780631"/>
            <a:ext cx="699796" cy="1495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828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8596360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Parameters Optimization (</a:t>
            </a:r>
            <a:r>
              <a:rPr lang="en-US" altLang="zh-TW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RIR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AD1D660-28B5-4BD8-90C0-B6E4D8515A1F}"/>
              </a:ext>
            </a:extLst>
          </p:cNvPr>
          <p:cNvSpPr txBox="1"/>
          <p:nvPr/>
        </p:nvSpPr>
        <p:spPr>
          <a:xfrm>
            <a:off x="-222009" y="1175339"/>
            <a:ext cx="9616871" cy="1845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and settings</a:t>
            </a:r>
          </a:p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</a:p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 results</a:t>
            </a:r>
          </a:p>
        </p:txBody>
      </p:sp>
    </p:spTree>
    <p:extLst>
      <p:ext uri="{BB962C8B-B14F-4D97-AF65-F5344CB8AC3E}">
        <p14:creationId xmlns:p14="http://schemas.microsoft.com/office/powerpoint/2010/main" val="515351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and settings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27ACBA-06BE-4747-AED0-3CF4BAF3FA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804" y="766446"/>
            <a:ext cx="5156404" cy="370827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FA5F30F-006C-4B13-B02A-BB8C182BD6DD}"/>
                  </a:ext>
                </a:extLst>
              </p:cNvPr>
              <p:cNvSpPr txBox="1"/>
              <p:nvPr/>
            </p:nvSpPr>
            <p:spPr>
              <a:xfrm>
                <a:off x="534670" y="922439"/>
                <a:ext cx="8834251" cy="55479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Uniform linear array (ULA)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= 30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Spacing = 0.02m (2cm)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Aperture = (30-1)*0.02 = 0.58 m 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Room size = 5m</a:t>
                </a:r>
                <a:r>
                  <a:rPr lang="en-US" altLang="zh-TW" sz="18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6m</a:t>
                </a:r>
                <a:r>
                  <a:rPr lang="en-US" altLang="zh-TW" sz="18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2.5m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Reverberation time T</a:t>
                </a:r>
                <a:r>
                  <a:rPr lang="en-US" altLang="zh-TW" sz="1800" b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60 </a:t>
                </a: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0.4s to 1.6s with an interval of 0.2s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Window = 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1024 samples Hamming window (64 </a:t>
                </a:r>
                <a:r>
                  <a:rPr lang="en-US" altLang="zh-TW" sz="1800" dirty="0" err="1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ms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) with 75% overlap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Ground-truth RIR : </a:t>
                </a:r>
                <a:r>
                  <a:rPr lang="en-US" altLang="zh-TW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Emanuël</a:t>
                </a:r>
                <a:r>
                  <a:rPr lang="en-US" altLang="zh-TW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altLang="zh-TW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Habets</a:t>
                </a:r>
                <a:r>
                  <a:rPr lang="en-US" altLang="zh-TW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Room Impulse Response Generator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 to recover source signal : 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Multiple Input/Output Inverse Theorem</a:t>
                </a:r>
                <a:r>
                  <a:rPr lang="en-US" altLang="zh-TW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(MINT)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FA5F30F-006C-4B13-B02A-BB8C182BD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70" y="922439"/>
                <a:ext cx="8834251" cy="5547929"/>
              </a:xfrm>
              <a:prstGeom prst="rect">
                <a:avLst/>
              </a:prstGeom>
              <a:blipFill>
                <a:blip r:embed="rId3"/>
                <a:stretch>
                  <a:fillRect l="-483" b="-8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F7D6FBDC-B2E5-44C4-8162-0B1334B80DAA}"/>
              </a:ext>
            </a:extLst>
          </p:cNvPr>
          <p:cNvSpPr txBox="1"/>
          <p:nvPr/>
        </p:nvSpPr>
        <p:spPr>
          <a:xfrm>
            <a:off x="7698282" y="517051"/>
            <a:ext cx="191700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room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34017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Literature review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DA4552-EE69-4F2F-B357-45748F54D7A6}"/>
              </a:ext>
            </a:extLst>
          </p:cNvPr>
          <p:cNvSpPr/>
          <p:nvPr/>
        </p:nvSpPr>
        <p:spPr>
          <a:xfrm>
            <a:off x="2514601" y="1759281"/>
            <a:ext cx="1809750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Higher-order statistics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A87AA9-3FF0-4809-A7DB-281FC37A5FA0}"/>
              </a:ext>
            </a:extLst>
          </p:cNvPr>
          <p:cNvSpPr/>
          <p:nvPr/>
        </p:nvSpPr>
        <p:spPr>
          <a:xfrm>
            <a:off x="5183506" y="1759281"/>
            <a:ext cx="2188844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Second-order statistics (SOS)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A69A5B1-FFAE-4CE8-8502-EBD3E99F8AE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324351" y="2202549"/>
            <a:ext cx="859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F6914B3-AE47-4D85-951D-43DCC1122B67}"/>
              </a:ext>
            </a:extLst>
          </p:cNvPr>
          <p:cNvSpPr/>
          <p:nvPr/>
        </p:nvSpPr>
        <p:spPr>
          <a:xfrm>
            <a:off x="8134806" y="1016373"/>
            <a:ext cx="1925319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Subspace (SS) algorithm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90C8AA-E82C-4302-A986-9A6DDB5E0265}"/>
              </a:ext>
            </a:extLst>
          </p:cNvPr>
          <p:cNvSpPr/>
          <p:nvPr/>
        </p:nvSpPr>
        <p:spPr>
          <a:xfrm>
            <a:off x="8134805" y="2402424"/>
            <a:ext cx="1925319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relation (CR) algorithm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4313FD-3361-4943-AA58-F0F93F019BFE}"/>
              </a:ext>
            </a:extLst>
          </p:cNvPr>
          <p:cNvSpPr txBox="1"/>
          <p:nvPr/>
        </p:nvSpPr>
        <p:spPr>
          <a:xfrm>
            <a:off x="2349485" y="2834455"/>
            <a:ext cx="3250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 convergence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</a:t>
            </a:r>
            <a:endParaRPr lang="zh-TW" altLang="en-US" sz="1800" dirty="0">
              <a:solidFill>
                <a:srgbClr val="866C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3BBF3B3-F57A-4CB3-A521-6E2DAAC990CD}"/>
              </a:ext>
            </a:extLst>
          </p:cNvPr>
          <p:cNvSpPr txBox="1"/>
          <p:nvPr/>
        </p:nvSpPr>
        <p:spPr>
          <a:xfrm>
            <a:off x="6320155" y="3484458"/>
            <a:ext cx="3753762" cy="6463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Computatioally intensive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 in adaptive mode</a:t>
            </a:r>
            <a:endParaRPr lang="zh-TW" altLang="en-US" sz="1800">
              <a:solidFill>
                <a:srgbClr val="9BBB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99A089A2-374B-4F1F-BE1B-14CC0F2A7BC9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7372350" y="2202549"/>
            <a:ext cx="762455" cy="6431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8D45D300-DC7A-4713-B470-67A4B1AD9EDE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 flipV="1">
            <a:off x="7372350" y="1459641"/>
            <a:ext cx="762456" cy="7429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FCA4B887-0B01-41BA-AE66-A7059F9B1DAA}"/>
              </a:ext>
            </a:extLst>
          </p:cNvPr>
          <p:cNvSpPr/>
          <p:nvPr/>
        </p:nvSpPr>
        <p:spPr>
          <a:xfrm>
            <a:off x="4933950" y="820875"/>
            <a:ext cx="5410200" cy="2621278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E1BBF86-B805-4B31-9EE7-C5FC16B64C71}"/>
              </a:ext>
            </a:extLst>
          </p:cNvPr>
          <p:cNvSpPr/>
          <p:nvPr/>
        </p:nvSpPr>
        <p:spPr>
          <a:xfrm>
            <a:off x="2514601" y="4779994"/>
            <a:ext cx="2920472" cy="13401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domain adaptive eigenvalue decomposition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(TAEDA)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7936D04-F409-4716-8505-BAC20562BA17}"/>
              </a:ext>
            </a:extLst>
          </p:cNvPr>
          <p:cNvSpPr/>
          <p:nvPr/>
        </p:nvSpPr>
        <p:spPr>
          <a:xfrm>
            <a:off x="226466" y="3299299"/>
            <a:ext cx="1809750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 system identification (BSI)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29F167A7-8066-433C-A942-30501024F6F7}"/>
              </a:ext>
            </a:extLst>
          </p:cNvPr>
          <p:cNvCxnSpPr>
            <a:cxnSpLocks/>
          </p:cNvCxnSpPr>
          <p:nvPr/>
        </p:nvCxnSpPr>
        <p:spPr>
          <a:xfrm>
            <a:off x="1131341" y="4185835"/>
            <a:ext cx="1383260" cy="1264231"/>
          </a:xfrm>
          <a:prstGeom prst="bentConnector3">
            <a:avLst>
              <a:gd name="adj1" fmla="val -26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63BFA8A5-7D6C-42C4-8AC2-C09838C21BFD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1254087" y="2076657"/>
            <a:ext cx="1099897" cy="13453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8AE42D42-9946-4900-949F-A685100F88B4}"/>
              </a:ext>
            </a:extLst>
          </p:cNvPr>
          <p:cNvSpPr/>
          <p:nvPr/>
        </p:nvSpPr>
        <p:spPr>
          <a:xfrm>
            <a:off x="6320155" y="4779994"/>
            <a:ext cx="3136637" cy="13401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 adaptive eigenvalue decomposition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(FAEDA)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BB1AECD6-41D1-4524-9B51-C8DD323E5B6F}"/>
              </a:ext>
            </a:extLst>
          </p:cNvPr>
          <p:cNvCxnSpPr>
            <a:cxnSpLocks/>
          </p:cNvCxnSpPr>
          <p:nvPr/>
        </p:nvCxnSpPr>
        <p:spPr>
          <a:xfrm>
            <a:off x="5461000" y="5412474"/>
            <a:ext cx="859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148B23E-B444-4BBF-ABEB-08C2038DC5C3}"/>
              </a:ext>
            </a:extLst>
          </p:cNvPr>
          <p:cNvSpPr/>
          <p:nvPr/>
        </p:nvSpPr>
        <p:spPr>
          <a:xfrm>
            <a:off x="2349484" y="4574520"/>
            <a:ext cx="7275325" cy="1734088"/>
          </a:xfrm>
          <a:prstGeom prst="round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8C67088-52F2-49B8-BE71-7E13A09978DB}"/>
              </a:ext>
            </a:extLst>
          </p:cNvPr>
          <p:cNvSpPr txBox="1"/>
          <p:nvPr/>
        </p:nvSpPr>
        <p:spPr>
          <a:xfrm>
            <a:off x="5183506" y="6477773"/>
            <a:ext cx="170284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4BAC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RIR</a:t>
            </a:r>
            <a:endParaRPr lang="zh-TW" altLang="en-US" sz="1800">
              <a:solidFill>
                <a:srgbClr val="4BAC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C44C6B84-974B-420C-B0AC-25388C6F23E5}"/>
              </a:ext>
            </a:extLst>
          </p:cNvPr>
          <p:cNvSpPr/>
          <p:nvPr/>
        </p:nvSpPr>
        <p:spPr>
          <a:xfrm>
            <a:off x="2358708" y="1529331"/>
            <a:ext cx="2121535" cy="1268187"/>
          </a:xfrm>
          <a:prstGeom prst="roundRect">
            <a:avLst/>
          </a:prstGeom>
          <a:noFill/>
          <a:ln>
            <a:solidFill>
              <a:srgbClr val="866CA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54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5B53C803-6966-4202-8E7A-AF320410E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004485"/>
              </p:ext>
            </p:extLst>
          </p:nvPr>
        </p:nvGraphicFramePr>
        <p:xfrm>
          <a:off x="534670" y="1114834"/>
          <a:ext cx="9737060" cy="102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412">
                  <a:extLst>
                    <a:ext uri="{9D8B030D-6E8A-4147-A177-3AD203B41FA5}">
                      <a16:colId xmlns:a16="http://schemas.microsoft.com/office/drawing/2014/main" val="1163179951"/>
                    </a:ext>
                  </a:extLst>
                </a:gridCol>
                <a:gridCol w="1947412">
                  <a:extLst>
                    <a:ext uri="{9D8B030D-6E8A-4147-A177-3AD203B41FA5}">
                      <a16:colId xmlns:a16="http://schemas.microsoft.com/office/drawing/2014/main" val="1800758162"/>
                    </a:ext>
                  </a:extLst>
                </a:gridCol>
                <a:gridCol w="1947412">
                  <a:extLst>
                    <a:ext uri="{9D8B030D-6E8A-4147-A177-3AD203B41FA5}">
                      <a16:colId xmlns:a16="http://schemas.microsoft.com/office/drawing/2014/main" val="1080652157"/>
                    </a:ext>
                  </a:extLst>
                </a:gridCol>
                <a:gridCol w="1947412">
                  <a:extLst>
                    <a:ext uri="{9D8B030D-6E8A-4147-A177-3AD203B41FA5}">
                      <a16:colId xmlns:a16="http://schemas.microsoft.com/office/drawing/2014/main" val="2464469878"/>
                    </a:ext>
                  </a:extLst>
                </a:gridCol>
                <a:gridCol w="1947412">
                  <a:extLst>
                    <a:ext uri="{9D8B030D-6E8A-4147-A177-3AD203B41FA5}">
                      <a16:colId xmlns:a16="http://schemas.microsoft.com/office/drawing/2014/main" val="2730223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forgetting factor </a:t>
                      </a:r>
                      <a:r>
                        <a:rPr lang="en-US" altLang="zh-TW" sz="1800" b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in Wiener filter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forgetting factor  </a:t>
                      </a:r>
                      <a:r>
                        <a:rPr lang="en-US" altLang="zh-TW" sz="1800" b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λ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in RLS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in RLS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η</a:t>
                      </a:r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in Kalman  filter</a:t>
                      </a:r>
                      <a:endParaRPr lang="zh-TW" altLang="en-US" sz="18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ρ</a:t>
                      </a:r>
                      <a:r>
                        <a:rPr lang="en-US" altLang="zh-TW" sz="1800" b="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 Kalman  filter</a:t>
                      </a:r>
                      <a:endParaRPr lang="zh-TW" altLang="en-US" sz="18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746403"/>
                  </a:ext>
                </a:extLst>
              </a:tr>
              <a:tr h="3843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577499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2D6C959D-82BC-4BE8-9AB9-6A90B5AD429E}"/>
              </a:ext>
            </a:extLst>
          </p:cNvPr>
          <p:cNvSpPr txBox="1"/>
          <p:nvPr/>
        </p:nvSpPr>
        <p:spPr>
          <a:xfrm>
            <a:off x="6495583" y="6465473"/>
            <a:ext cx="2787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 with 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800" b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0.6s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DE03C1A-643B-4482-A539-308B53E1DCF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89" y="2790817"/>
            <a:ext cx="4788000" cy="360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5365E27-61E4-4D94-A8DC-34571E5E783D}"/>
              </a:ext>
            </a:extLst>
          </p:cNvPr>
          <p:cNvGrpSpPr/>
          <p:nvPr/>
        </p:nvGrpSpPr>
        <p:grpSpPr>
          <a:xfrm>
            <a:off x="298578" y="3780631"/>
            <a:ext cx="4613625" cy="1495998"/>
            <a:chOff x="382554" y="3630284"/>
            <a:chExt cx="4613625" cy="1495998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42421F0-4940-483E-B89E-E77740A20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670" y="3778941"/>
              <a:ext cx="4461509" cy="1347341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8524F95-15AE-4EAF-A6D0-A73874397FC7}"/>
                </a:ext>
              </a:extLst>
            </p:cNvPr>
            <p:cNvSpPr/>
            <p:nvPr/>
          </p:nvSpPr>
          <p:spPr>
            <a:xfrm>
              <a:off x="382554" y="3630284"/>
              <a:ext cx="699796" cy="1495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FB59482-1A4A-4FBE-936C-9371A10A31DB}"/>
              </a:ext>
            </a:extLst>
          </p:cNvPr>
          <p:cNvSpPr txBox="1"/>
          <p:nvPr/>
        </p:nvSpPr>
        <p:spPr>
          <a:xfrm rot="16200000">
            <a:off x="5273141" y="4986480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E1E794-CED8-4DE1-A597-E33610C04593}"/>
              </a:ext>
            </a:extLst>
          </p:cNvPr>
          <p:cNvSpPr txBox="1"/>
          <p:nvPr/>
        </p:nvSpPr>
        <p:spPr>
          <a:xfrm rot="16200000">
            <a:off x="4792413" y="3165044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D8DD10B-9179-4CC4-ADA8-244308CF7470}"/>
              </a:ext>
            </a:extLst>
          </p:cNvPr>
          <p:cNvSpPr txBox="1"/>
          <p:nvPr/>
        </p:nvSpPr>
        <p:spPr>
          <a:xfrm>
            <a:off x="7163093" y="4421540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89A214A-E771-4A2F-8D1B-C22987B8A9EC}"/>
              </a:ext>
            </a:extLst>
          </p:cNvPr>
          <p:cNvSpPr txBox="1"/>
          <p:nvPr/>
        </p:nvSpPr>
        <p:spPr>
          <a:xfrm>
            <a:off x="7260004" y="6152333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1383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E00FFF0-E946-4EF5-93BC-3F2381FD61EE}"/>
              </a:ext>
            </a:extLst>
          </p:cNvPr>
          <p:cNvSpPr txBox="1"/>
          <p:nvPr/>
        </p:nvSpPr>
        <p:spPr>
          <a:xfrm>
            <a:off x="2157377" y="5738438"/>
            <a:ext cx="2528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RLS with T</a:t>
            </a:r>
            <a:r>
              <a:rPr lang="en-US" altLang="zh-TW" sz="1800" b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0.6s</a:t>
            </a:r>
            <a:endParaRPr lang="zh-TW" altLang="en-US" sz="1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BC0883F-E2DB-45C5-991E-781A65388CB0}"/>
              </a:ext>
            </a:extLst>
          </p:cNvPr>
          <p:cNvSpPr txBox="1"/>
          <p:nvPr/>
        </p:nvSpPr>
        <p:spPr>
          <a:xfrm>
            <a:off x="6593513" y="5730844"/>
            <a:ext cx="294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</a:t>
            </a:r>
            <a:r>
              <a:rPr lang="en-US" altLang="zh-TW" sz="1800" b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0.6s</a:t>
            </a:r>
            <a:endParaRPr lang="zh-TW" altLang="en-US" sz="18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DC97882-F382-4251-8EA9-5233AD31F40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72" y="1775345"/>
            <a:ext cx="4788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17B2F09-5868-4191-9B6E-1110CABAFE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1775345"/>
            <a:ext cx="4788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D21AAA2-C3F9-4495-B219-9BEC134BA28A}"/>
              </a:ext>
            </a:extLst>
          </p:cNvPr>
          <p:cNvSpPr txBox="1"/>
          <p:nvPr/>
        </p:nvSpPr>
        <p:spPr>
          <a:xfrm rot="16200000">
            <a:off x="441736" y="3968318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8B09BD-B872-4D94-92E0-472CD1ED9D65}"/>
              </a:ext>
            </a:extLst>
          </p:cNvPr>
          <p:cNvSpPr txBox="1"/>
          <p:nvPr/>
        </p:nvSpPr>
        <p:spPr>
          <a:xfrm rot="16200000">
            <a:off x="-38992" y="2146882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88E5745-94A4-4EEA-964B-25B9A50DA2EF}"/>
              </a:ext>
            </a:extLst>
          </p:cNvPr>
          <p:cNvSpPr txBox="1"/>
          <p:nvPr/>
        </p:nvSpPr>
        <p:spPr>
          <a:xfrm>
            <a:off x="2331688" y="3403378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1F53EE1-5413-4CDB-9BDB-A148B912A27F}"/>
              </a:ext>
            </a:extLst>
          </p:cNvPr>
          <p:cNvSpPr txBox="1"/>
          <p:nvPr/>
        </p:nvSpPr>
        <p:spPr>
          <a:xfrm>
            <a:off x="2428599" y="5134171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7B974F7-078A-4431-B5BA-0479FD209C56}"/>
              </a:ext>
            </a:extLst>
          </p:cNvPr>
          <p:cNvSpPr txBox="1"/>
          <p:nvPr/>
        </p:nvSpPr>
        <p:spPr>
          <a:xfrm rot="16200000">
            <a:off x="5124552" y="3968318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4B448B0-2ACB-48B6-AD36-65AF5E60089A}"/>
              </a:ext>
            </a:extLst>
          </p:cNvPr>
          <p:cNvSpPr txBox="1"/>
          <p:nvPr/>
        </p:nvSpPr>
        <p:spPr>
          <a:xfrm rot="16200000">
            <a:off x="4643824" y="2146882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47559B1-92CC-42D9-A740-C43178989E4F}"/>
              </a:ext>
            </a:extLst>
          </p:cNvPr>
          <p:cNvSpPr txBox="1"/>
          <p:nvPr/>
        </p:nvSpPr>
        <p:spPr>
          <a:xfrm>
            <a:off x="7014504" y="3403378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CD3A0D6-6632-426B-AB2B-2D7DC92ECBAA}"/>
              </a:ext>
            </a:extLst>
          </p:cNvPr>
          <p:cNvSpPr txBox="1"/>
          <p:nvPr/>
        </p:nvSpPr>
        <p:spPr>
          <a:xfrm>
            <a:off x="7111415" y="5134171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13941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B6978DA-D2B9-441C-894E-DE31A47A7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953335"/>
              </p:ext>
            </p:extLst>
          </p:nvPr>
        </p:nvGraphicFramePr>
        <p:xfrm>
          <a:off x="361586" y="950710"/>
          <a:ext cx="6392009" cy="29011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9654">
                  <a:extLst>
                    <a:ext uri="{9D8B030D-6E8A-4147-A177-3AD203B41FA5}">
                      <a16:colId xmlns:a16="http://schemas.microsoft.com/office/drawing/2014/main" val="2812402010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1176513917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229945199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381263820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733432024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992995675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3595268199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172069487"/>
                    </a:ext>
                  </a:extLst>
                </a:gridCol>
              </a:tblGrid>
              <a:tr h="279486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800" b="0" kern="100" baseline="-25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(s)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R="304800" algn="l">
                        <a:lnSpc>
                          <a:spcPct val="200000"/>
                        </a:lnSpc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347456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Wiener filter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4.76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6.05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7.66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8.83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10.26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12.37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691492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RLS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2.91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4.87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6.98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8.46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9.30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12.12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14.63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708528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4.76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5.97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7.64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8.90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10.37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12.43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945339"/>
                  </a:ext>
                </a:extLst>
              </a:tr>
            </a:tbl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D5A7F391-09F4-479C-914C-4393572710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9" y="3985773"/>
            <a:ext cx="6392010" cy="3059430"/>
          </a:xfrm>
          <a:prstGeom prst="rect">
            <a:avLst/>
          </a:prstGeom>
          <a:noFill/>
        </p:spPr>
      </p:pic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D3D97085-489E-4D44-9838-88F9AD9A4E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033607"/>
              </p:ext>
            </p:extLst>
          </p:nvPr>
        </p:nvGraphicFramePr>
        <p:xfrm>
          <a:off x="7390815" y="3505833"/>
          <a:ext cx="2713499" cy="826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9" name="Equation" r:id="rId4" imgW="1422360" imgH="431640" progId="Equation.DSMT4">
                  <p:embed/>
                </p:oleObj>
              </mc:Choice>
              <mc:Fallback>
                <p:oleObj name="Equation" r:id="rId4" imgW="1422360" imgH="43164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0E92AE53-C721-495E-A4B7-3466BC48B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90815" y="3505833"/>
                        <a:ext cx="2713499" cy="826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7439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 results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BD4E230B-0B30-47AD-916C-7F272AB6E731}"/>
              </a:ext>
            </a:extLst>
          </p:cNvPr>
          <p:cNvGrpSpPr/>
          <p:nvPr/>
        </p:nvGrpSpPr>
        <p:grpSpPr>
          <a:xfrm>
            <a:off x="316993" y="3613188"/>
            <a:ext cx="4872870" cy="3059430"/>
            <a:chOff x="184979" y="1868295"/>
            <a:chExt cx="4872870" cy="3059430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43152AC-3B7B-48E0-864C-72383F5F2ABB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69644" y="1868295"/>
              <a:ext cx="4688205" cy="3059430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3DB1C3A-6C15-4C6A-B23A-BA138744B6C5}"/>
                </a:ext>
              </a:extLst>
            </p:cNvPr>
            <p:cNvSpPr txBox="1"/>
            <p:nvPr/>
          </p:nvSpPr>
          <p:spPr>
            <a:xfrm rot="16200000">
              <a:off x="-115417" y="2959441"/>
              <a:ext cx="9701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PESQ</a:t>
              </a:r>
              <a:endParaRPr lang="zh-TW" altLang="en-US" sz="1800" dirty="0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0F7462ED-26B6-4118-89D4-5A1EE0285276}"/>
              </a:ext>
            </a:extLst>
          </p:cNvPr>
          <p:cNvGrpSpPr/>
          <p:nvPr/>
        </p:nvGrpSpPr>
        <p:grpSpPr>
          <a:xfrm>
            <a:off x="5374529" y="3613186"/>
            <a:ext cx="4856148" cy="3059432"/>
            <a:chOff x="5359671" y="2316165"/>
            <a:chExt cx="4856148" cy="3059432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00EEF806-F01B-422E-A350-198E7209D804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561904" y="2316167"/>
              <a:ext cx="4653915" cy="3059430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C578C31-AF0F-4C28-A889-D21F27A99B16}"/>
                </a:ext>
              </a:extLst>
            </p:cNvPr>
            <p:cNvSpPr txBox="1"/>
            <p:nvPr/>
          </p:nvSpPr>
          <p:spPr>
            <a:xfrm rot="16200000">
              <a:off x="4663900" y="3011936"/>
              <a:ext cx="176087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SDR (dB)</a:t>
              </a:r>
              <a:endParaRPr lang="zh-TW" altLang="en-US" sz="1800" dirty="0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748CAA5E-A102-4C59-9902-0714A89EEF24}"/>
              </a:ext>
            </a:extLst>
          </p:cNvPr>
          <p:cNvGrpSpPr/>
          <p:nvPr/>
        </p:nvGrpSpPr>
        <p:grpSpPr>
          <a:xfrm>
            <a:off x="6311258" y="1257361"/>
            <a:ext cx="3572046" cy="1615541"/>
            <a:chOff x="2355341" y="1140629"/>
            <a:chExt cx="6038373" cy="204355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2FA3B3E4-9F79-4533-A824-1CCBFB8CB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5341" y="1140629"/>
              <a:ext cx="6038373" cy="2043558"/>
            </a:xfrm>
            <a:prstGeom prst="rect">
              <a:avLst/>
            </a:prstGeom>
          </p:spPr>
        </p:pic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3EA38317-EE0A-496A-A6D7-CBC963AF74E2}"/>
                </a:ext>
              </a:extLst>
            </p:cNvPr>
            <p:cNvSpPr/>
            <p:nvPr/>
          </p:nvSpPr>
          <p:spPr>
            <a:xfrm>
              <a:off x="7042826" y="2042809"/>
              <a:ext cx="1147697" cy="68093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DA5F2E38-632C-4C85-AE5E-33FCCC459A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591519"/>
              </p:ext>
            </p:extLst>
          </p:nvPr>
        </p:nvGraphicFramePr>
        <p:xfrm>
          <a:off x="810096" y="2131018"/>
          <a:ext cx="5089447" cy="1116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5" name="Equation" r:id="rId6" imgW="3936960" imgH="863280" progId="Equation.DSMT4">
                  <p:embed/>
                </p:oleObj>
              </mc:Choice>
              <mc:Fallback>
                <p:oleObj name="Equation" r:id="rId6" imgW="393696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0096" y="2131018"/>
                        <a:ext cx="5089447" cy="11160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字方塊 20">
            <a:extLst>
              <a:ext uri="{FF2B5EF4-FFF2-40B4-BE49-F238E27FC236}">
                <a16:creationId xmlns:a16="http://schemas.microsoft.com/office/drawing/2014/main" id="{626F7ECB-F850-4C13-8DDE-C2B9F3B95C5E}"/>
              </a:ext>
            </a:extLst>
          </p:cNvPr>
          <p:cNvSpPr txBox="1"/>
          <p:nvPr/>
        </p:nvSpPr>
        <p:spPr>
          <a:xfrm>
            <a:off x="686325" y="1121340"/>
            <a:ext cx="5346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Perceptual Evaluation of Speech Quality  (PESQ) </a:t>
            </a:r>
          </a:p>
          <a:p>
            <a:pPr algn="l"/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range:  </a:t>
            </a:r>
            <a:r>
              <a:rPr lang="en-US" altLang="zh-TW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[-0.5 4.5]</a:t>
            </a:r>
          </a:p>
        </p:txBody>
      </p:sp>
    </p:spTree>
    <p:extLst>
      <p:ext uri="{BB962C8B-B14F-4D97-AF65-F5344CB8AC3E}">
        <p14:creationId xmlns:p14="http://schemas.microsoft.com/office/powerpoint/2010/main" val="7755700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E09D7A5-46D6-4AC9-90EE-F62846A7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9D32F9F-A4DA-4BA5-AEC5-642614D4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754B8AE-EFC8-4980-9238-24C9F367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1E3FDDCB-3663-40E7-87AB-3EC4686BF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93" y="190772"/>
            <a:ext cx="7123429" cy="633276"/>
          </a:xfrm>
        </p:spPr>
        <p:txBody>
          <a:bodyPr/>
          <a:lstStyle/>
          <a:p>
            <a:r>
              <a:rPr lang="en-US" altLang="zh-TW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 results</a:t>
            </a:r>
            <a:endParaRPr lang="zh-TW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61EDCA77-7341-41A6-AAB9-55478ACD8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252919"/>
              </p:ext>
            </p:extLst>
          </p:nvPr>
        </p:nvGraphicFramePr>
        <p:xfrm>
          <a:off x="802232" y="1534913"/>
          <a:ext cx="9229555" cy="480053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238935">
                  <a:extLst>
                    <a:ext uri="{9D8B030D-6E8A-4147-A177-3AD203B41FA5}">
                      <a16:colId xmlns:a16="http://schemas.microsoft.com/office/drawing/2014/main" val="1084080360"/>
                    </a:ext>
                  </a:extLst>
                </a:gridCol>
                <a:gridCol w="1331770">
                  <a:extLst>
                    <a:ext uri="{9D8B030D-6E8A-4147-A177-3AD203B41FA5}">
                      <a16:colId xmlns:a16="http://schemas.microsoft.com/office/drawing/2014/main" val="2872206355"/>
                    </a:ext>
                  </a:extLst>
                </a:gridCol>
                <a:gridCol w="1331770">
                  <a:extLst>
                    <a:ext uri="{9D8B030D-6E8A-4147-A177-3AD203B41FA5}">
                      <a16:colId xmlns:a16="http://schemas.microsoft.com/office/drawing/2014/main" val="752044233"/>
                    </a:ext>
                  </a:extLst>
                </a:gridCol>
                <a:gridCol w="1331770">
                  <a:extLst>
                    <a:ext uri="{9D8B030D-6E8A-4147-A177-3AD203B41FA5}">
                      <a16:colId xmlns:a16="http://schemas.microsoft.com/office/drawing/2014/main" val="335654480"/>
                    </a:ext>
                  </a:extLst>
                </a:gridCol>
                <a:gridCol w="1331770">
                  <a:extLst>
                    <a:ext uri="{9D8B030D-6E8A-4147-A177-3AD203B41FA5}">
                      <a16:colId xmlns:a16="http://schemas.microsoft.com/office/drawing/2014/main" val="3350648278"/>
                    </a:ext>
                  </a:extLst>
                </a:gridCol>
                <a:gridCol w="1331770">
                  <a:extLst>
                    <a:ext uri="{9D8B030D-6E8A-4147-A177-3AD203B41FA5}">
                      <a16:colId xmlns:a16="http://schemas.microsoft.com/office/drawing/2014/main" val="3808527849"/>
                    </a:ext>
                  </a:extLst>
                </a:gridCol>
                <a:gridCol w="1331770">
                  <a:extLst>
                    <a:ext uri="{9D8B030D-6E8A-4147-A177-3AD203B41FA5}">
                      <a16:colId xmlns:a16="http://schemas.microsoft.com/office/drawing/2014/main" val="2340036005"/>
                    </a:ext>
                  </a:extLst>
                </a:gridCol>
              </a:tblGrid>
              <a:tr h="1200134">
                <a:tc>
                  <a:txBody>
                    <a:bodyPr/>
                    <a:lstStyle/>
                    <a:p>
                      <a:pPr algn="ctr"/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Ground-truth source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Microphone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WPE+DAS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Wiener filter</a:t>
                      </a:r>
                    </a:p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(MINT)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RLS</a:t>
                      </a:r>
                      <a:endParaRPr lang="en-US" altLang="zh-TW" sz="1800" b="0" dirty="0">
                        <a:solidFill>
                          <a:srgbClr val="866CA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(MINT)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</a:t>
                      </a:r>
                    </a:p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(MINT)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717559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0.6s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79075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0.8s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37671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1.0s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665220"/>
                  </a:ext>
                </a:extLst>
              </a:tr>
            </a:tbl>
          </a:graphicData>
        </a:graphic>
      </p:graphicFrame>
      <p:pic>
        <p:nvPicPr>
          <p:cNvPr id="17" name="source">
            <a:hlinkClick r:id="" action="ppaction://media"/>
            <a:extLst>
              <a:ext uri="{FF2B5EF4-FFF2-40B4-BE49-F238E27FC236}">
                <a16:creationId xmlns:a16="http://schemas.microsoft.com/office/drawing/2014/main" id="{F9F02E9F-AE1D-4D55-8DAF-BBC0836CE9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2424316" y="4258993"/>
            <a:ext cx="609600" cy="609600"/>
          </a:xfrm>
          <a:prstGeom prst="rect">
            <a:avLst/>
          </a:prstGeom>
        </p:spPr>
      </p:pic>
      <p:pic>
        <p:nvPicPr>
          <p:cNvPr id="18" name="source_predict_Kalman-0.6">
            <a:hlinkClick r:id="" action="ppaction://media"/>
            <a:extLst>
              <a:ext uri="{FF2B5EF4-FFF2-40B4-BE49-F238E27FC236}">
                <a16:creationId xmlns:a16="http://schemas.microsoft.com/office/drawing/2014/main" id="{2CB3230B-8026-4263-85C9-9421F75265A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9070607" y="3064226"/>
            <a:ext cx="609600" cy="609600"/>
          </a:xfrm>
          <a:prstGeom prst="rect">
            <a:avLst/>
          </a:prstGeom>
        </p:spPr>
      </p:pic>
      <p:pic>
        <p:nvPicPr>
          <p:cNvPr id="19" name="source_predict_Kalman-0.8">
            <a:hlinkClick r:id="" action="ppaction://media"/>
            <a:extLst>
              <a:ext uri="{FF2B5EF4-FFF2-40B4-BE49-F238E27FC236}">
                <a16:creationId xmlns:a16="http://schemas.microsoft.com/office/drawing/2014/main" id="{91E67A46-E9E5-42A8-B55F-322CBF521ED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9070607" y="4253059"/>
            <a:ext cx="609600" cy="609600"/>
          </a:xfrm>
          <a:prstGeom prst="rect">
            <a:avLst/>
          </a:prstGeom>
        </p:spPr>
      </p:pic>
      <p:pic>
        <p:nvPicPr>
          <p:cNvPr id="20" name="source_predict_Kalman-1.0">
            <a:hlinkClick r:id="" action="ppaction://media"/>
            <a:extLst>
              <a:ext uri="{FF2B5EF4-FFF2-40B4-BE49-F238E27FC236}">
                <a16:creationId xmlns:a16="http://schemas.microsoft.com/office/drawing/2014/main" id="{64B6FE50-4E8E-409F-9E0F-1832829C447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9070607" y="5416750"/>
            <a:ext cx="609600" cy="609600"/>
          </a:xfrm>
          <a:prstGeom prst="rect">
            <a:avLst/>
          </a:prstGeom>
        </p:spPr>
      </p:pic>
      <p:pic>
        <p:nvPicPr>
          <p:cNvPr id="21" name="source_predict_RLS-0.6">
            <a:hlinkClick r:id="" action="ppaction://media"/>
            <a:extLst>
              <a:ext uri="{FF2B5EF4-FFF2-40B4-BE49-F238E27FC236}">
                <a16:creationId xmlns:a16="http://schemas.microsoft.com/office/drawing/2014/main" id="{CD49BF3D-D7EA-41DE-9D9B-85C7D25E60F9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7741293" y="3064226"/>
            <a:ext cx="609600" cy="609600"/>
          </a:xfrm>
          <a:prstGeom prst="rect">
            <a:avLst/>
          </a:prstGeom>
        </p:spPr>
      </p:pic>
      <p:pic>
        <p:nvPicPr>
          <p:cNvPr id="22" name="source_predict_RLS-0.8">
            <a:hlinkClick r:id="" action="ppaction://media"/>
            <a:extLst>
              <a:ext uri="{FF2B5EF4-FFF2-40B4-BE49-F238E27FC236}">
                <a16:creationId xmlns:a16="http://schemas.microsoft.com/office/drawing/2014/main" id="{D24400B3-51E8-4E53-938E-158F0D9307B8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7741293" y="4253059"/>
            <a:ext cx="609600" cy="609600"/>
          </a:xfrm>
          <a:prstGeom prst="rect">
            <a:avLst/>
          </a:prstGeom>
        </p:spPr>
      </p:pic>
      <p:pic>
        <p:nvPicPr>
          <p:cNvPr id="26" name="source_predict_RLS-1.0">
            <a:hlinkClick r:id="" action="ppaction://media"/>
            <a:extLst>
              <a:ext uri="{FF2B5EF4-FFF2-40B4-BE49-F238E27FC236}">
                <a16:creationId xmlns:a16="http://schemas.microsoft.com/office/drawing/2014/main" id="{CFCE5696-B40F-477C-B438-B5710A3B2F54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7741293" y="5416750"/>
            <a:ext cx="609600" cy="609600"/>
          </a:xfrm>
          <a:prstGeom prst="rect">
            <a:avLst/>
          </a:prstGeom>
        </p:spPr>
      </p:pic>
      <p:pic>
        <p:nvPicPr>
          <p:cNvPr id="27" name="source_predict_Wiener-0.6">
            <a:hlinkClick r:id="" action="ppaction://media"/>
            <a:extLst>
              <a:ext uri="{FF2B5EF4-FFF2-40B4-BE49-F238E27FC236}">
                <a16:creationId xmlns:a16="http://schemas.microsoft.com/office/drawing/2014/main" id="{14054D4D-4B1B-43D3-A44E-7B34139ED923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6411979" y="3087173"/>
            <a:ext cx="609600" cy="609600"/>
          </a:xfrm>
          <a:prstGeom prst="rect">
            <a:avLst/>
          </a:prstGeom>
        </p:spPr>
      </p:pic>
      <p:pic>
        <p:nvPicPr>
          <p:cNvPr id="28" name="source_predict_Wiener-0.8">
            <a:hlinkClick r:id="" action="ppaction://media"/>
            <a:extLst>
              <a:ext uri="{FF2B5EF4-FFF2-40B4-BE49-F238E27FC236}">
                <a16:creationId xmlns:a16="http://schemas.microsoft.com/office/drawing/2014/main" id="{47E75141-2323-444B-8B12-3A1F89A8EC7B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6411979" y="4253059"/>
            <a:ext cx="609600" cy="609600"/>
          </a:xfrm>
          <a:prstGeom prst="rect">
            <a:avLst/>
          </a:prstGeom>
        </p:spPr>
      </p:pic>
      <p:pic>
        <p:nvPicPr>
          <p:cNvPr id="29" name="source_predict_Wiener-1.0">
            <a:hlinkClick r:id="" action="ppaction://media"/>
            <a:extLst>
              <a:ext uri="{FF2B5EF4-FFF2-40B4-BE49-F238E27FC236}">
                <a16:creationId xmlns:a16="http://schemas.microsoft.com/office/drawing/2014/main" id="{4ADC04D6-C653-4265-A7E0-9326F20B91C8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6411979" y="5416750"/>
            <a:ext cx="609600" cy="609600"/>
          </a:xfrm>
          <a:prstGeom prst="rect">
            <a:avLst/>
          </a:prstGeom>
        </p:spPr>
      </p:pic>
      <p:pic>
        <p:nvPicPr>
          <p:cNvPr id="30" name="y_das-0.6">
            <a:hlinkClick r:id="" action="ppaction://media"/>
            <a:extLst>
              <a:ext uri="{FF2B5EF4-FFF2-40B4-BE49-F238E27FC236}">
                <a16:creationId xmlns:a16="http://schemas.microsoft.com/office/drawing/2014/main" id="{90241840-8A36-43A0-BB78-2FE949DB4764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5041900" y="3064226"/>
            <a:ext cx="609600" cy="609600"/>
          </a:xfrm>
          <a:prstGeom prst="rect">
            <a:avLst/>
          </a:prstGeom>
        </p:spPr>
      </p:pic>
      <p:pic>
        <p:nvPicPr>
          <p:cNvPr id="31" name="y_das-0.8">
            <a:hlinkClick r:id="" action="ppaction://media"/>
            <a:extLst>
              <a:ext uri="{FF2B5EF4-FFF2-40B4-BE49-F238E27FC236}">
                <a16:creationId xmlns:a16="http://schemas.microsoft.com/office/drawing/2014/main" id="{8B7CCFF6-26A4-44DF-90E9-BDFCAEEF2160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5041900" y="4253059"/>
            <a:ext cx="609600" cy="609600"/>
          </a:xfrm>
          <a:prstGeom prst="rect">
            <a:avLst/>
          </a:prstGeom>
        </p:spPr>
      </p:pic>
      <p:pic>
        <p:nvPicPr>
          <p:cNvPr id="32" name="y_das-1.0">
            <a:hlinkClick r:id="" action="ppaction://media"/>
            <a:extLst>
              <a:ext uri="{FF2B5EF4-FFF2-40B4-BE49-F238E27FC236}">
                <a16:creationId xmlns:a16="http://schemas.microsoft.com/office/drawing/2014/main" id="{08A3311E-F748-49EB-9B4E-BE920F45A2AC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5041900" y="5404668"/>
            <a:ext cx="609600" cy="609600"/>
          </a:xfrm>
          <a:prstGeom prst="rect">
            <a:avLst/>
          </a:prstGeom>
        </p:spPr>
      </p:pic>
      <p:pic>
        <p:nvPicPr>
          <p:cNvPr id="33" name="y_nodelay-0.6">
            <a:hlinkClick r:id="" action="ppaction://media"/>
            <a:extLst>
              <a:ext uri="{FF2B5EF4-FFF2-40B4-BE49-F238E27FC236}">
                <a16:creationId xmlns:a16="http://schemas.microsoft.com/office/drawing/2014/main" id="{ED994631-15BB-44B6-A86C-AB3F09C3DF0E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728661" y="3087173"/>
            <a:ext cx="609600" cy="609600"/>
          </a:xfrm>
          <a:prstGeom prst="rect">
            <a:avLst/>
          </a:prstGeom>
        </p:spPr>
      </p:pic>
      <p:pic>
        <p:nvPicPr>
          <p:cNvPr id="34" name="y_nodelay-0.8">
            <a:hlinkClick r:id="" action="ppaction://media"/>
            <a:extLst>
              <a:ext uri="{FF2B5EF4-FFF2-40B4-BE49-F238E27FC236}">
                <a16:creationId xmlns:a16="http://schemas.microsoft.com/office/drawing/2014/main" id="{996B2756-EFBF-4E65-B40D-5A222FD27746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743421" y="4253059"/>
            <a:ext cx="609600" cy="609600"/>
          </a:xfrm>
          <a:prstGeom prst="rect">
            <a:avLst/>
          </a:prstGeom>
        </p:spPr>
      </p:pic>
      <p:pic>
        <p:nvPicPr>
          <p:cNvPr id="35" name="y_nodelay-1.0">
            <a:hlinkClick r:id="" action="ppaction://media"/>
            <a:extLst>
              <a:ext uri="{FF2B5EF4-FFF2-40B4-BE49-F238E27FC236}">
                <a16:creationId xmlns:a16="http://schemas.microsoft.com/office/drawing/2014/main" id="{8DDE6DAE-98B5-45CB-9B67-621A781ABF80}"/>
              </a:ext>
            </a:extLst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767643" y="5416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7265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Simulations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E2237A-7A57-4D17-ADF5-4C00813723A6}"/>
              </a:ext>
            </a:extLst>
          </p:cNvPr>
          <p:cNvSpPr txBox="1"/>
          <p:nvPr/>
        </p:nvSpPr>
        <p:spPr>
          <a:xfrm>
            <a:off x="-191635" y="1234905"/>
            <a:ext cx="99794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3pPr marL="1385956" lvl="2" indent="-34290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2"/>
            <a:r>
              <a:rPr lang="en-US" altLang="zh-TW" sz="2000" dirty="0">
                <a:solidFill>
                  <a:schemeClr val="bg2"/>
                </a:solidFill>
              </a:rPr>
              <a:t>Compare with state-of-the-art BSI method (short RIR)</a:t>
            </a:r>
          </a:p>
          <a:p>
            <a:pPr lvl="2"/>
            <a:endParaRPr lang="en-US" altLang="zh-TW" sz="2000" dirty="0"/>
          </a:p>
          <a:p>
            <a:pPr lvl="2"/>
            <a:r>
              <a:rPr lang="en-US" altLang="zh-TW" sz="2000" dirty="0">
                <a:solidFill>
                  <a:schemeClr val="bg2"/>
                </a:solidFill>
              </a:rPr>
              <a:t>Without Parameters Optimization (long RIR)</a:t>
            </a:r>
          </a:p>
          <a:p>
            <a:pPr marL="1043056" lvl="2" indent="0">
              <a:buNone/>
            </a:pPr>
            <a:endParaRPr lang="en-US" altLang="zh-TW" sz="2000" dirty="0"/>
          </a:p>
          <a:p>
            <a:pPr lvl="2"/>
            <a:r>
              <a:rPr lang="en-US" altLang="zh-TW" sz="2000" dirty="0"/>
              <a:t>With Parameters Optimization (</a:t>
            </a:r>
            <a:r>
              <a:rPr lang="en-US" altLang="zh-TW" sz="2000" dirty="0">
                <a:solidFill>
                  <a:srgbClr val="FF0000"/>
                </a:solidFill>
              </a:rPr>
              <a:t>long RIR</a:t>
            </a:r>
            <a:r>
              <a:rPr lang="en-US" altLang="zh-TW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9656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 Parameters Optimization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6110952-22A5-46B5-84FA-5CE31F7FF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222761"/>
              </p:ext>
            </p:extLst>
          </p:nvPr>
        </p:nvGraphicFramePr>
        <p:xfrm>
          <a:off x="1930964" y="2379788"/>
          <a:ext cx="6831471" cy="18602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13405">
                  <a:extLst>
                    <a:ext uri="{9D8B030D-6E8A-4147-A177-3AD203B41FA5}">
                      <a16:colId xmlns:a16="http://schemas.microsoft.com/office/drawing/2014/main" val="3362332165"/>
                    </a:ext>
                  </a:extLst>
                </a:gridCol>
                <a:gridCol w="1818066">
                  <a:extLst>
                    <a:ext uri="{9D8B030D-6E8A-4147-A177-3AD203B41FA5}">
                      <a16:colId xmlns:a16="http://schemas.microsoft.com/office/drawing/2014/main" val="22982411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217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without parameters optimization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5.07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124602"/>
                  </a:ext>
                </a:extLst>
              </a:tr>
              <a:tr h="31000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 PSO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4.97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1860631"/>
                  </a:ext>
                </a:extLst>
              </a:tr>
              <a:tr h="31000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 ASPSO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4.94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661847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7F058-1629-479D-BDA8-A645960AF79D}"/>
              </a:ext>
            </a:extLst>
          </p:cNvPr>
          <p:cNvSpPr txBox="1"/>
          <p:nvPr/>
        </p:nvSpPr>
        <p:spPr>
          <a:xfrm>
            <a:off x="632704" y="1242709"/>
            <a:ext cx="10624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0" i="1" kern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000" b="0" kern="12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ere, we take </a:t>
            </a:r>
            <a:r>
              <a:rPr lang="en-US" altLang="zh-TW" sz="2000" b="0" i="1" kern="12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η</a:t>
            </a:r>
            <a:r>
              <a:rPr lang="en-US" altLang="zh-TW" sz="2000" b="0" kern="12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zh-TW" sz="2000" b="0" kern="12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TW" sz="2000" b="0" i="1" kern="12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ρ</a:t>
            </a:r>
            <a:r>
              <a:rPr lang="en-US" altLang="zh-TW" sz="2000" b="0" kern="12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Kalman filter as the parameters needed to be optimized.  </a:t>
            </a:r>
            <a:r>
              <a:rPr lang="en-US" altLang="zh-TW" sz="2000" b="0" i="1" kern="12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zh-TW" altLang="en-US" sz="2000" dirty="0"/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6ED4D82D-DA4A-4C69-9E8E-A3E4448261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035237"/>
              </p:ext>
            </p:extLst>
          </p:nvPr>
        </p:nvGraphicFramePr>
        <p:xfrm>
          <a:off x="4237068" y="5166682"/>
          <a:ext cx="2713499" cy="826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3" name="Equation" r:id="rId3" imgW="1422360" imgH="431640" progId="Equation.DSMT4">
                  <p:embed/>
                </p:oleObj>
              </mc:Choice>
              <mc:Fallback>
                <p:oleObj name="Equation" r:id="rId3" imgW="1422360" imgH="431640" progId="Equation.DSMT4">
                  <p:embed/>
                  <p:pic>
                    <p:nvPicPr>
                      <p:cNvPr id="9" name="物件 8">
                        <a:extLst>
                          <a:ext uri="{FF2B5EF4-FFF2-40B4-BE49-F238E27FC236}">
                            <a16:creationId xmlns:a16="http://schemas.microsoft.com/office/drawing/2014/main" id="{D3D97085-489E-4D44-9838-88F9AD9A4E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37068" y="5166682"/>
                        <a:ext cx="2713499" cy="826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1017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Summary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6C0EE33-7268-49EC-A31C-A96725E2EDF4}"/>
              </a:ext>
            </a:extLst>
          </p:cNvPr>
          <p:cNvSpPr txBox="1"/>
          <p:nvPr/>
        </p:nvSpPr>
        <p:spPr>
          <a:xfrm>
            <a:off x="687070" y="1155903"/>
            <a:ext cx="7743567" cy="4382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Proposed three approaches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A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ccurate ATF estimation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low matching error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 short reverberation time scenarios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Proposed method outperform baseline BSI method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 long reverberation time scenarios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baseline BSI method 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failure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Proposed method outperform WPE following DAS beamformer</a:t>
            </a: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P</a:t>
            </a:r>
            <a:r>
              <a:rPr lang="en-US" altLang="zh-TW" sz="2000" b="1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arameters optimization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Lower 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matching error</a:t>
            </a:r>
          </a:p>
        </p:txBody>
      </p:sp>
    </p:spTree>
    <p:extLst>
      <p:ext uri="{BB962C8B-B14F-4D97-AF65-F5344CB8AC3E}">
        <p14:creationId xmlns:p14="http://schemas.microsoft.com/office/powerpoint/2010/main" val="31665700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Future work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084AED2-518A-4758-B048-3AEFD399DB71}"/>
              </a:ext>
            </a:extLst>
          </p:cNvPr>
          <p:cNvSpPr txBox="1"/>
          <p:nvPr/>
        </p:nvSpPr>
        <p:spPr>
          <a:xfrm>
            <a:off x="534670" y="982319"/>
            <a:ext cx="10027583" cy="1845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M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oving sources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Process noise in Kalman non-stationary filter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R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eal experiments 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S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tate-of-the-art BSI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CTF signal model</a:t>
            </a:r>
            <a:endParaRPr lang="en-US" altLang="zh-TW" sz="20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29" name="物件 28">
            <a:extLst>
              <a:ext uri="{FF2B5EF4-FFF2-40B4-BE49-F238E27FC236}">
                <a16:creationId xmlns:a16="http://schemas.microsoft.com/office/drawing/2014/main" id="{6BB21500-03C1-4457-9961-6C4EF5B7AA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207804"/>
              </p:ext>
            </p:extLst>
          </p:nvPr>
        </p:nvGraphicFramePr>
        <p:xfrm>
          <a:off x="4242416" y="3501074"/>
          <a:ext cx="6319837" cy="343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9" name="Equation" r:id="rId3" imgW="5143320" imgH="2793960" progId="Equation.DSMT4">
                  <p:embed/>
                </p:oleObj>
              </mc:Choice>
              <mc:Fallback>
                <p:oleObj name="Equation" r:id="rId3" imgW="5143320" imgH="2793960" progId="Equation.DSMT4">
                  <p:embed/>
                  <p:pic>
                    <p:nvPicPr>
                      <p:cNvPr id="21" name="物件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42416" y="3501074"/>
                        <a:ext cx="6319837" cy="343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3E4ECF3D-87A0-470F-9ECF-00E5E3522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04" y="3780631"/>
            <a:ext cx="3906594" cy="233615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A68754E-8831-4518-9E70-5C64BA4CDA83}"/>
              </a:ext>
            </a:extLst>
          </p:cNvPr>
          <p:cNvSpPr txBox="1"/>
          <p:nvPr/>
        </p:nvSpPr>
        <p:spPr>
          <a:xfrm>
            <a:off x="95126" y="5725384"/>
            <a:ext cx="439544" cy="4082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rgbClr val="869CB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TW" i="1" baseline="30000" dirty="0">
                <a:solidFill>
                  <a:srgbClr val="869CB8"/>
                </a:solidFill>
              </a:rPr>
              <a:t>m</a:t>
            </a:r>
            <a:endParaRPr lang="zh-TW" altLang="en-US" i="1" dirty="0">
              <a:solidFill>
                <a:srgbClr val="869CB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ADADCBC-EBDF-449C-8975-8BAAB6483F4C}"/>
                  </a:ext>
                </a:extLst>
              </p:cNvPr>
              <p:cNvSpPr txBox="1"/>
              <p:nvPr/>
            </p:nvSpPr>
            <p:spPr>
              <a:xfrm>
                <a:off x="3421381" y="4094989"/>
                <a:ext cx="44755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zh-TW" altLang="zh-TW" sz="1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</m:acc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ADADCBC-EBDF-449C-8975-8BAAB6483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381" y="4094989"/>
                <a:ext cx="447558" cy="369332"/>
              </a:xfrm>
              <a:prstGeom prst="rect">
                <a:avLst/>
              </a:prstGeom>
              <a:blipFill>
                <a:blip r:embed="rId6"/>
                <a:stretch>
                  <a:fillRect t="-5000" r="-2703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9748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References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743A2E-963E-4A99-9181-D4D57F2BC656}"/>
              </a:ext>
            </a:extLst>
          </p:cNvPr>
          <p:cNvSpPr txBox="1"/>
          <p:nvPr/>
        </p:nvSpPr>
        <p:spPr>
          <a:xfrm>
            <a:off x="611664" y="778343"/>
            <a:ext cx="9580827" cy="66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Y. Sato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, “ 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A method of self-recovering equalization for multilevel amplitude-modulaion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i="1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IEEE Trans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Commu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vol. 23, no. 6, pp. 679-682, 1975.</a:t>
            </a:r>
            <a:endParaRPr lang="zh-TW" altLang="zh-TW" sz="1200" kern="1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L. Tong, G. Xu, and T. Kailath, “A new approach to blind identification and equalization of multipath channels,”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Proc. 25th Asilomar Conf. Signals, Syst., Comput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2, pp. 856–860, 1991.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E. Moulines, P. Duhamel, J. F. Cardoso, and S. Mayrargue, “Subspace methods for the blind identification of multichannel FIR filters,”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Signal Processing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43, pp. 516–525, Feb. 1995.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H. Liu, G. Xu, and L. Tong, “A deterministic approach to blind equalization,”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Proc. 27th Asilomar Conf. Signals, Syst., Comput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1, pp. 751–755, 1993.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Y. Huang and J. Benesty, “Adaptive multi-channel least mean square and Newton algorithms for blind channel identification,”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Signal Processing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82, no. 8, pp. 1127–1138, Aug. 2002.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M. A. Haque and M. K. Hasan, “Noise robust multichannel frequency-domain LMS algorithms for blind channel identification,”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Signal Processing Letters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15, pp. 305–308, 2008.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T. Nakatani, T. Yoshioka, K. Kinoshita, M. Miyoshi and B. -H. Juang, “Speech Dereverberation Based on Variance-Normalized Delayed Linear Prediction,”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Audio, Speech, Lang. Process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., vol. 18, no. 7, pp. 1717–1731, 2010.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Rui ang, Kuangrong Hao, Lei Chen, Tong Wang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Chunli Jiang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 novel hybrid particle swarm optimization using adaptive strategy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</a:t>
            </a:r>
            <a:r>
              <a:rPr lang="en-US" altLang="zh-TW" sz="1200" i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Information Sciences,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vol.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579,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pp.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231-250, 2021.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 A. U. Islam and D. S. Bernstein, 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Recursive Least Squares for Real-Time Implementation,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r>
              <a:rPr lang="en-US" altLang="zh-TW" sz="12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IEEE Control Systems Magazine, 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vol. 39, no. 3, pp. 82-85, June 2019.</a:t>
            </a:r>
            <a:endParaRPr lang="en-US" altLang="zh-TW" sz="1200" kern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endParaRPr lang="zh-TW" altLang="zh-TW" sz="1200" kern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136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8116461" cy="633276"/>
          </a:xfrm>
        </p:spPr>
        <p:txBody>
          <a:bodyPr/>
          <a:lstStyle/>
          <a:p>
            <a:r>
              <a:rPr lang="en-US" altLang="zh-TW" dirty="0"/>
              <a:t>Baseline approach </a:t>
            </a:r>
            <a:r>
              <a:rPr lang="en-US" altLang="zh-TW" sz="2800" dirty="0"/>
              <a:t>(state-of-the-art BSI method)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2023/12/25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5</a:t>
            </a:fld>
            <a:endParaRPr lang="zh-TW" altLang="en-US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841B7DB-929B-41B5-A362-8F0A8F303D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35703"/>
              </p:ext>
            </p:extLst>
          </p:nvPr>
        </p:nvGraphicFramePr>
        <p:xfrm>
          <a:off x="656012" y="1350168"/>
          <a:ext cx="9375775" cy="486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9" name="Equation" r:id="rId3" imgW="6070320" imgH="3149280" progId="Equation.DSMT4">
                  <p:embed/>
                </p:oleObj>
              </mc:Choice>
              <mc:Fallback>
                <p:oleObj name="Equation" r:id="rId3" imgW="6070320" imgH="31492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86198D85-C7EC-4BBB-A60A-453A9BDA22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6012" y="1350168"/>
                        <a:ext cx="9375775" cy="486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43B27B25-7A2C-481E-9E79-656956F22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4210465"/>
            <a:ext cx="2509746" cy="11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71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40DBA1D8-007A-4FB7-9631-A51C36A68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272" y="2372516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B5A2A8F7-78E5-4FF2-B90A-46232E658ED2}"/>
              </a:ext>
            </a:extLst>
          </p:cNvPr>
          <p:cNvGrpSpPr/>
          <p:nvPr/>
        </p:nvGrpSpPr>
        <p:grpSpPr>
          <a:xfrm>
            <a:off x="733898" y="657223"/>
            <a:ext cx="4972041" cy="5641239"/>
            <a:chOff x="733898" y="657223"/>
            <a:chExt cx="4972041" cy="5641239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6909090-1CD9-4DA5-8F87-11C0B20D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898" y="657223"/>
              <a:ext cx="4972041" cy="5641239"/>
            </a:xfrm>
            <a:prstGeom prst="rect">
              <a:avLst/>
            </a:prstGeom>
          </p:spPr>
        </p:pic>
        <p:sp>
          <p:nvSpPr>
            <p:cNvPr id="9" name="頁尾版面配置區 3">
              <a:extLst>
                <a:ext uri="{FF2B5EF4-FFF2-40B4-BE49-F238E27FC236}">
                  <a16:creationId xmlns:a16="http://schemas.microsoft.com/office/drawing/2014/main" id="{9AF30A53-B14C-43C0-BE61-1872762BEC21}"/>
                </a:ext>
              </a:extLst>
            </p:cNvPr>
            <p:cNvSpPr txBox="1">
              <a:spLocks/>
            </p:cNvSpPr>
            <p:nvPr/>
          </p:nvSpPr>
          <p:spPr>
            <a:xfrm>
              <a:off x="2603993" y="5034509"/>
              <a:ext cx="2920472" cy="66649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l" defTabSz="1043056" rtl="0" eaLnBrk="1" latinLnBrk="0" hangingPunct="1">
                <a:defRPr sz="1108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軟正黑體" pitchFamily="34" charset="-120"/>
                  <a:cs typeface="Arial" pitchFamily="34" charset="0"/>
                </a:defRPr>
              </a:lvl1pPr>
              <a:lvl2pPr marL="521528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60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anchi_0203</a:t>
              </a:r>
              <a:endParaRPr lang="zh-TW" altLang="en-US"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484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model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BB19C582-724A-4690-85B6-25A2A3341A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264813"/>
              </p:ext>
            </p:extLst>
          </p:nvPr>
        </p:nvGraphicFramePr>
        <p:xfrm>
          <a:off x="422928" y="3685010"/>
          <a:ext cx="5005824" cy="307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7" name="Equation" r:id="rId3" imgW="2730240" imgH="1676160" progId="Equation.DSMT4">
                  <p:embed/>
                </p:oleObj>
              </mc:Choice>
              <mc:Fallback>
                <p:oleObj name="Equation" r:id="rId3" imgW="273024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2928" y="3685010"/>
                        <a:ext cx="5005824" cy="3071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D42713C8-4270-4205-AE18-5611481DF0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409948"/>
              </p:ext>
            </p:extLst>
          </p:nvPr>
        </p:nvGraphicFramePr>
        <p:xfrm>
          <a:off x="5992178" y="1358803"/>
          <a:ext cx="4456112" cy="507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8" name="Equation" r:id="rId5" imgW="2616120" imgH="2984400" progId="Equation.DSMT4">
                  <p:embed/>
                </p:oleObj>
              </mc:Choice>
              <mc:Fallback>
                <p:oleObj name="Equation" r:id="rId5" imgW="2616120" imgH="29844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BB19C582-724A-4690-85B6-25A2A3341A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2178" y="1358803"/>
                        <a:ext cx="4456112" cy="5078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FD05EAC8-970C-4B4E-A4B9-A3C8BFE66B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11381"/>
              </p:ext>
            </p:extLst>
          </p:nvPr>
        </p:nvGraphicFramePr>
        <p:xfrm>
          <a:off x="422928" y="1358803"/>
          <a:ext cx="2352675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9" name="Equation" r:id="rId7" imgW="1320480" imgH="914400" progId="Equation.DSMT4">
                  <p:embed/>
                </p:oleObj>
              </mc:Choice>
              <mc:Fallback>
                <p:oleObj name="Equation" r:id="rId7" imgW="132048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2928" y="1358803"/>
                        <a:ext cx="2352675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群組 15"/>
          <p:cNvGrpSpPr/>
          <p:nvPr/>
        </p:nvGrpSpPr>
        <p:grpSpPr>
          <a:xfrm>
            <a:off x="2577479" y="2176909"/>
            <a:ext cx="2555894" cy="682317"/>
            <a:chOff x="2732430" y="2560443"/>
            <a:chExt cx="2555894" cy="682317"/>
          </a:xfrm>
        </p:grpSpPr>
        <p:cxnSp>
          <p:nvCxnSpPr>
            <p:cNvPr id="9" name="直線單箭頭接點 8"/>
            <p:cNvCxnSpPr/>
            <p:nvPr/>
          </p:nvCxnSpPr>
          <p:spPr>
            <a:xfrm>
              <a:off x="2743200" y="2989165"/>
              <a:ext cx="6781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3468442" y="2735569"/>
              <a:ext cx="1014381" cy="5071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單箭頭接點 11"/>
            <p:cNvCxnSpPr/>
            <p:nvPr/>
          </p:nvCxnSpPr>
          <p:spPr>
            <a:xfrm>
              <a:off x="4482823" y="2989165"/>
              <a:ext cx="6781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2732430" y="2563914"/>
              <a:ext cx="603050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86326" y="2767473"/>
              <a:ext cx="623889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664435" y="2560443"/>
              <a:ext cx="623889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33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4041" y="161067"/>
            <a:ext cx="7123429" cy="633276"/>
          </a:xfrm>
        </p:spPr>
        <p:txBody>
          <a:bodyPr/>
          <a:lstStyle/>
          <a:p>
            <a:r>
              <a:rPr lang="en-US" altLang="zh-TW"/>
              <a:t>Flow chart of proposed method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3BAECEA-0AFE-476E-871C-F93DB4354F31}"/>
              </a:ext>
            </a:extLst>
          </p:cNvPr>
          <p:cNvSpPr/>
          <p:nvPr/>
        </p:nvSpPr>
        <p:spPr>
          <a:xfrm>
            <a:off x="1089561" y="3516058"/>
            <a:ext cx="1355945" cy="84735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(WPE)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8E09ADC4-33F5-4168-BEF0-90CE1A82078F}"/>
              </a:ext>
            </a:extLst>
          </p:cNvPr>
          <p:cNvSpPr/>
          <p:nvPr/>
        </p:nvSpPr>
        <p:spPr>
          <a:xfrm>
            <a:off x="2657959" y="3668753"/>
            <a:ext cx="1417209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beamformer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B61238E-0541-4077-8F66-EC0822F9E6CB}"/>
              </a:ext>
            </a:extLst>
          </p:cNvPr>
          <p:cNvSpPr/>
          <p:nvPr/>
        </p:nvSpPr>
        <p:spPr>
          <a:xfrm>
            <a:off x="4287621" y="3572776"/>
            <a:ext cx="2041709" cy="85453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CTF coefficients estimated approach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950CD88-F51C-4025-A90E-3E8236505487}"/>
              </a:ext>
            </a:extLst>
          </p:cNvPr>
          <p:cNvSpPr/>
          <p:nvPr/>
        </p:nvSpPr>
        <p:spPr>
          <a:xfrm>
            <a:off x="6541783" y="3664944"/>
            <a:ext cx="1599322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ATF reconstruction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5DFBE93F-DF4C-48E6-9D30-F106516F2521}"/>
              </a:ext>
            </a:extLst>
          </p:cNvPr>
          <p:cNvSpPr/>
          <p:nvPr/>
        </p:nvSpPr>
        <p:spPr>
          <a:xfrm>
            <a:off x="5603527" y="1965635"/>
            <a:ext cx="1451605" cy="64633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optimization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96A3C037-CBB7-4950-A410-3469E15D0720}"/>
              </a:ext>
            </a:extLst>
          </p:cNvPr>
          <p:cNvSpPr/>
          <p:nvPr/>
        </p:nvSpPr>
        <p:spPr>
          <a:xfrm>
            <a:off x="8353559" y="3625883"/>
            <a:ext cx="1757284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 </a:t>
            </a:r>
            <a:r>
              <a:rPr lang="en-US" altLang="zh-TW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dereverberation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8F8550-0451-43A5-A930-ABAE7F3D2943}"/>
                  </a:ext>
                </a:extLst>
              </p:cNvPr>
              <p:cNvSpPr txBox="1"/>
              <p:nvPr/>
            </p:nvSpPr>
            <p:spPr>
              <a:xfrm>
                <a:off x="2368234" y="1722965"/>
                <a:ext cx="8092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 defTabSz="914400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8F8550-0451-43A5-A930-ABAE7F3D2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234" y="1722965"/>
                <a:ext cx="809223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5B882B0D-43CD-437E-82AE-E9327AFEF3DF}"/>
              </a:ext>
            </a:extLst>
          </p:cNvPr>
          <p:cNvSpPr/>
          <p:nvPr/>
        </p:nvSpPr>
        <p:spPr>
          <a:xfrm>
            <a:off x="1385270" y="2029694"/>
            <a:ext cx="896094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A4809C6-A64D-46AC-932E-34B3D45C4F57}"/>
                  </a:ext>
                </a:extLst>
              </p:cNvPr>
              <p:cNvSpPr txBox="1"/>
              <p:nvPr/>
            </p:nvSpPr>
            <p:spPr>
              <a:xfrm>
                <a:off x="-29408" y="4029718"/>
                <a:ext cx="756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A4809C6-A64D-46AC-932E-34B3D45C4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08" y="4029718"/>
                <a:ext cx="756719" cy="369332"/>
              </a:xfrm>
              <a:prstGeom prst="rect">
                <a:avLst/>
              </a:prstGeom>
              <a:blipFill>
                <a:blip r:embed="rId3"/>
                <a:stretch>
                  <a:fillRect r="-11290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DF926F7-00C7-4E7C-95DD-AC59A67B6BC9}"/>
                  </a:ext>
                </a:extLst>
              </p:cNvPr>
              <p:cNvSpPr txBox="1"/>
              <p:nvPr/>
            </p:nvSpPr>
            <p:spPr>
              <a:xfrm>
                <a:off x="2071321" y="4397776"/>
                <a:ext cx="10864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𝑊𝑃𝐸</m:t>
                        </m:r>
                      </m:sub>
                      <m:sup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DF926F7-00C7-4E7C-95DD-AC59A67B6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321" y="4397776"/>
                <a:ext cx="1086405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C6E2C9B2-33CE-42A4-AE82-5BA861657CBC}"/>
              </a:ext>
            </a:extLst>
          </p:cNvPr>
          <p:cNvSpPr txBox="1"/>
          <p:nvPr/>
        </p:nvSpPr>
        <p:spPr>
          <a:xfrm>
            <a:off x="3868149" y="4348920"/>
            <a:ext cx="1086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zh-TW" sz="1800" b="0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zh-TW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ED49BD1-1AFD-4D98-AA68-FBB82D86F69D}"/>
                  </a:ext>
                </a:extLst>
              </p:cNvPr>
              <p:cNvSpPr txBox="1"/>
              <p:nvPr/>
            </p:nvSpPr>
            <p:spPr>
              <a:xfrm>
                <a:off x="7373962" y="2572049"/>
                <a:ext cx="307016" cy="37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1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ED49BD1-1AFD-4D98-AA68-FBB82D86F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962" y="2572049"/>
                <a:ext cx="307016" cy="377604"/>
              </a:xfrm>
              <a:prstGeom prst="rect">
                <a:avLst/>
              </a:prstGeom>
              <a:blipFill>
                <a:blip r:embed="rId5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0BAECDF-8D51-4908-BDA1-09CAEB7B166F}"/>
                  </a:ext>
                </a:extLst>
              </p:cNvPr>
              <p:cNvSpPr txBox="1"/>
              <p:nvPr/>
            </p:nvSpPr>
            <p:spPr>
              <a:xfrm>
                <a:off x="7527470" y="4327198"/>
                <a:ext cx="14446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1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</m:acc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0BAECDF-8D51-4908-BDA1-09CAEB7B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470" y="4327198"/>
                <a:ext cx="1444678" cy="369332"/>
              </a:xfrm>
              <a:prstGeom prst="rect">
                <a:avLst/>
              </a:prstGeom>
              <a:blipFill>
                <a:blip r:embed="rId6"/>
                <a:stretch>
                  <a:fillRect t="-10000" r="-590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F163EC0F-9EB2-407E-8F86-08F90544C99B}"/>
                  </a:ext>
                </a:extLst>
              </p:cNvPr>
              <p:cNvSpPr txBox="1"/>
              <p:nvPr/>
            </p:nvSpPr>
            <p:spPr>
              <a:xfrm>
                <a:off x="10070313" y="4242647"/>
                <a:ext cx="6763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F163EC0F-9EB2-407E-8F86-08F90544C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313" y="4242647"/>
                <a:ext cx="676399" cy="369332"/>
              </a:xfrm>
              <a:prstGeom prst="rect">
                <a:avLst/>
              </a:prstGeom>
              <a:blipFill>
                <a:blip r:embed="rId7"/>
                <a:stretch>
                  <a:fillRect t="-491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07D2547D-5362-43D1-8ED8-258D8288B6CB}"/>
                  </a:ext>
                </a:extLst>
              </p:cNvPr>
              <p:cNvSpPr txBox="1"/>
              <p:nvPr/>
            </p:nvSpPr>
            <p:spPr>
              <a:xfrm>
                <a:off x="6282049" y="4363411"/>
                <a:ext cx="307016" cy="37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1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07D2547D-5362-43D1-8ED8-258D8288B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049" y="4363411"/>
                <a:ext cx="307016" cy="377604"/>
              </a:xfrm>
              <a:prstGeom prst="rect">
                <a:avLst/>
              </a:prstGeom>
              <a:blipFill>
                <a:blip r:embed="rId8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A863C94E-142A-4BD8-8A59-B23895CE5BC9}"/>
              </a:ext>
            </a:extLst>
          </p:cNvPr>
          <p:cNvCxnSpPr>
            <a:cxnSpLocks/>
          </p:cNvCxnSpPr>
          <p:nvPr/>
        </p:nvCxnSpPr>
        <p:spPr>
          <a:xfrm>
            <a:off x="466218" y="3955269"/>
            <a:ext cx="6167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7ED7FB98-DE00-4942-AD51-F89C307F2915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725766" y="4259159"/>
            <a:ext cx="8506435" cy="86210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DF2C80A7-B41C-43FB-AB9A-745973DB77B2}"/>
              </a:ext>
            </a:extLst>
          </p:cNvPr>
          <p:cNvCxnSpPr>
            <a:stCxn id="77" idx="3"/>
            <a:endCxn id="20" idx="0"/>
          </p:cNvCxnSpPr>
          <p:nvPr/>
        </p:nvCxnSpPr>
        <p:spPr>
          <a:xfrm>
            <a:off x="2281364" y="2346332"/>
            <a:ext cx="3027112" cy="12264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EFC7D118-DB69-4253-98D8-F270162DB1E5}"/>
              </a:ext>
            </a:extLst>
          </p:cNvPr>
          <p:cNvCxnSpPr>
            <a:cxnSpLocks/>
          </p:cNvCxnSpPr>
          <p:nvPr/>
        </p:nvCxnSpPr>
        <p:spPr>
          <a:xfrm flipV="1">
            <a:off x="725766" y="3955269"/>
            <a:ext cx="0" cy="11659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接點: 肘形 70">
            <a:extLst>
              <a:ext uri="{FF2B5EF4-FFF2-40B4-BE49-F238E27FC236}">
                <a16:creationId xmlns:a16="http://schemas.microsoft.com/office/drawing/2014/main" id="{98637038-04F9-481A-B510-C060766A5569}"/>
              </a:ext>
            </a:extLst>
          </p:cNvPr>
          <p:cNvCxnSpPr>
            <a:endCxn id="77" idx="1"/>
          </p:cNvCxnSpPr>
          <p:nvPr/>
        </p:nvCxnSpPr>
        <p:spPr>
          <a:xfrm rot="5400000" flipH="1" flipV="1">
            <a:off x="251050" y="2821049"/>
            <a:ext cx="1608937" cy="65950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DD5A685A-21DA-480C-8336-C6105F5D7CF2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10110843" y="3942521"/>
            <a:ext cx="397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4B1FBBC7-A306-4E97-AC6C-00F6F4A3C8C2}"/>
              </a:ext>
            </a:extLst>
          </p:cNvPr>
          <p:cNvCxnSpPr/>
          <p:nvPr/>
        </p:nvCxnSpPr>
        <p:spPr>
          <a:xfrm>
            <a:off x="4075168" y="4000044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B163469D-6243-40C5-9174-44F50A1E93D6}"/>
              </a:ext>
            </a:extLst>
          </p:cNvPr>
          <p:cNvCxnSpPr/>
          <p:nvPr/>
        </p:nvCxnSpPr>
        <p:spPr>
          <a:xfrm>
            <a:off x="6350020" y="3995726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5D46CE89-B1BC-4547-BCA3-BB2B0655B965}"/>
              </a:ext>
            </a:extLst>
          </p:cNvPr>
          <p:cNvCxnSpPr/>
          <p:nvPr/>
        </p:nvCxnSpPr>
        <p:spPr>
          <a:xfrm>
            <a:off x="8141105" y="3981582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0B09A68E-C7B9-4957-94CE-9FA41B9470E0}"/>
              </a:ext>
            </a:extLst>
          </p:cNvPr>
          <p:cNvCxnSpPr/>
          <p:nvPr/>
        </p:nvCxnSpPr>
        <p:spPr>
          <a:xfrm>
            <a:off x="2466197" y="3995726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8A08B15F-4DF9-47AC-A53D-3955C09E62B6}"/>
              </a:ext>
            </a:extLst>
          </p:cNvPr>
          <p:cNvCxnSpPr>
            <a:stCxn id="28" idx="3"/>
            <a:endCxn id="26" idx="0"/>
          </p:cNvCxnSpPr>
          <p:nvPr/>
        </p:nvCxnSpPr>
        <p:spPr>
          <a:xfrm>
            <a:off x="7055132" y="2288801"/>
            <a:ext cx="286312" cy="137614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FEF59B4B-0F55-4EDB-9B02-72B6BCFFE048}"/>
              </a:ext>
            </a:extLst>
          </p:cNvPr>
          <p:cNvCxnSpPr>
            <a:cxnSpLocks/>
          </p:cNvCxnSpPr>
          <p:nvPr/>
        </p:nvCxnSpPr>
        <p:spPr>
          <a:xfrm flipV="1">
            <a:off x="5945945" y="2611966"/>
            <a:ext cx="0" cy="957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106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F1EF52E8-B908-411C-9498-BA0E93F4F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8579"/>
            <a:ext cx="10693400" cy="33937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Outline of the proposed method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03131" y="4884017"/>
            <a:ext cx="6355097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 approach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RLS approach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 approach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328E1D30-5F90-478B-8B05-F63008E5BB31}"/>
              </a:ext>
            </a:extLst>
          </p:cNvPr>
          <p:cNvSpPr/>
          <p:nvPr/>
        </p:nvSpPr>
        <p:spPr>
          <a:xfrm>
            <a:off x="924046" y="3451386"/>
            <a:ext cx="3249739" cy="1065937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3C7BC9D-1B29-4397-A050-CBEDFE379528}"/>
              </a:ext>
            </a:extLst>
          </p:cNvPr>
          <p:cNvSpPr/>
          <p:nvPr/>
        </p:nvSpPr>
        <p:spPr>
          <a:xfrm>
            <a:off x="4243852" y="3451386"/>
            <a:ext cx="2212644" cy="122139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0E05EC7-49A2-4E78-96D8-0C3806A010D5}"/>
              </a:ext>
            </a:extLst>
          </p:cNvPr>
          <p:cNvSpPr/>
          <p:nvPr/>
        </p:nvSpPr>
        <p:spPr>
          <a:xfrm>
            <a:off x="5542223" y="1884328"/>
            <a:ext cx="1657633" cy="889304"/>
          </a:xfrm>
          <a:prstGeom prst="roundRect">
            <a:avLst/>
          </a:prstGeom>
          <a:noFill/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5111383-A560-4C87-AA73-B1BED2A864F3}"/>
              </a:ext>
            </a:extLst>
          </p:cNvPr>
          <p:cNvSpPr/>
          <p:nvPr/>
        </p:nvSpPr>
        <p:spPr>
          <a:xfrm>
            <a:off x="6534098" y="3585238"/>
            <a:ext cx="1718699" cy="861773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FF00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B6A7ED98-85ED-449D-8A17-6E676EA09C2F}"/>
              </a:ext>
            </a:extLst>
          </p:cNvPr>
          <p:cNvSpPr/>
          <p:nvPr/>
        </p:nvSpPr>
        <p:spPr>
          <a:xfrm>
            <a:off x="8330399" y="3513523"/>
            <a:ext cx="1941579" cy="933487"/>
          </a:xfrm>
          <a:prstGeom prst="roundRect">
            <a:avLst/>
          </a:prstGeom>
          <a:noFill/>
          <a:ln w="38100" cap="flat" cmpd="sng" algn="ctr">
            <a:solidFill>
              <a:srgbClr val="866CA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4293" y="3006668"/>
            <a:ext cx="295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  <p:sp>
        <p:nvSpPr>
          <p:cNvPr id="18" name="矩形 17"/>
          <p:cNvSpPr/>
          <p:nvPr/>
        </p:nvSpPr>
        <p:spPr>
          <a:xfrm>
            <a:off x="3819010" y="1398841"/>
            <a:ext cx="4846022" cy="475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optimization</a:t>
            </a:r>
          </a:p>
        </p:txBody>
      </p:sp>
      <p:sp>
        <p:nvSpPr>
          <p:cNvPr id="19" name="矩形 18"/>
          <p:cNvSpPr/>
          <p:nvPr/>
        </p:nvSpPr>
        <p:spPr>
          <a:xfrm>
            <a:off x="6826547" y="3033684"/>
            <a:ext cx="3676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 </a:t>
            </a:r>
            <a:r>
              <a:rPr lang="en-US" altLang="zh-TW" sz="1800" dirty="0" err="1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dereverberation</a:t>
            </a:r>
            <a:endParaRPr lang="en-US" altLang="zh-TW" sz="1800" dirty="0">
              <a:solidFill>
                <a:srgbClr val="866C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34354" y="4697027"/>
            <a:ext cx="3373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ATF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812870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Pre-processing of the proposed method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2023/12/25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940945E-F955-4478-8DCB-97ABC84F35AA}"/>
              </a:ext>
            </a:extLst>
          </p:cNvPr>
          <p:cNvSpPr txBox="1"/>
          <p:nvPr/>
        </p:nvSpPr>
        <p:spPr>
          <a:xfrm>
            <a:off x="-324518" y="1271955"/>
            <a:ext cx="961687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5956" lvl="2" indent="-342900">
              <a:buFont typeface="Wingdings" panose="05000000000000000000" pitchFamily="2" charset="2"/>
              <a:buChar char="l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 of source signal</a:t>
            </a:r>
          </a:p>
          <a:p>
            <a:pPr marL="1907484" lvl="3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WPE for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dereverberation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07484" lvl="3" indent="-342900">
              <a:buFont typeface="Arial" panose="020B0604020202020204" pitchFamily="34" charset="0"/>
              <a:buChar char="•"/>
            </a:pP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 </a:t>
            </a:r>
            <a:r>
              <a:rPr lang="en-US" altLang="zh-TW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beamformer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cleaner source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endParaRPr lang="en-US" altLang="zh-TW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35AF9F1-6BC1-43C9-9E3F-08B6A0D4E431}"/>
              </a:ext>
            </a:extLst>
          </p:cNvPr>
          <p:cNvGrpSpPr/>
          <p:nvPr/>
        </p:nvGrpSpPr>
        <p:grpSpPr>
          <a:xfrm>
            <a:off x="1030775" y="3432579"/>
            <a:ext cx="8584510" cy="2724488"/>
            <a:chOff x="1030775" y="3432579"/>
            <a:chExt cx="8584510" cy="2724488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ED3F9DE-787D-4F88-A4A2-2A96E2C8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0775" y="3432579"/>
              <a:ext cx="8584510" cy="2724488"/>
            </a:xfrm>
            <a:prstGeom prst="rect">
              <a:avLst/>
            </a:prstGeom>
          </p:spPr>
        </p:pic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AD8C0FFD-FDF5-40D9-A6BB-76AE04D1E394}"/>
                </a:ext>
              </a:extLst>
            </p:cNvPr>
            <p:cNvSpPr/>
            <p:nvPr/>
          </p:nvSpPr>
          <p:spPr>
            <a:xfrm>
              <a:off x="1770434" y="4682246"/>
              <a:ext cx="2600528" cy="869005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TW" altLang="en-US" sz="180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546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254832</TotalTime>
  <Words>2175</Words>
  <Application>Microsoft Office PowerPoint</Application>
  <PresentationFormat>自訂</PresentationFormat>
  <Paragraphs>573</Paragraphs>
  <Slides>50</Slides>
  <Notes>1</Notes>
  <HiddenSlides>0</HiddenSlides>
  <MMClips>16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50</vt:i4>
      </vt:variant>
    </vt:vector>
  </HeadingPairs>
  <TitlesOfParts>
    <vt:vector size="58" baseType="lpstr">
      <vt:lpstr>Arial</vt:lpstr>
      <vt:lpstr>Calibri</vt:lpstr>
      <vt:lpstr>Cambria Math</vt:lpstr>
      <vt:lpstr>Times New Roman</vt:lpstr>
      <vt:lpstr>Wingdings</vt:lpstr>
      <vt:lpstr>Office 佈景主題</vt:lpstr>
      <vt:lpstr>MathType 6.0 Equation</vt:lpstr>
      <vt:lpstr>Equation</vt:lpstr>
      <vt:lpstr>使用卷積傳遞函數進行聲學傳遞函數半盲估計以應用於去混響 Semi-Blind estimation of acoustic transfer functions with application to dereverberation using convolutive transfer functions  Date：2023. 12. 25</vt:lpstr>
      <vt:lpstr>Outline</vt:lpstr>
      <vt:lpstr>Motivation</vt:lpstr>
      <vt:lpstr>Literature review</vt:lpstr>
      <vt:lpstr>Baseline approach (state-of-the-art BSI method)</vt:lpstr>
      <vt:lpstr>Signal model</vt:lpstr>
      <vt:lpstr>Flow chart of proposed method</vt:lpstr>
      <vt:lpstr>Outline of the proposed method</vt:lpstr>
      <vt:lpstr>Pre-processing of the proposed method</vt:lpstr>
      <vt:lpstr>WPE for dereverberation</vt:lpstr>
      <vt:lpstr>Signal formation</vt:lpstr>
      <vt:lpstr>Signal formation</vt:lpstr>
      <vt:lpstr>Algorithm for WPE</vt:lpstr>
      <vt:lpstr>DAS beamformer for cleaner source</vt:lpstr>
      <vt:lpstr>Proposed methods for ATF estimation</vt:lpstr>
      <vt:lpstr>Wiener filter approach</vt:lpstr>
      <vt:lpstr>RLS approach</vt:lpstr>
      <vt:lpstr>Kalman filter approach</vt:lpstr>
      <vt:lpstr>ATF reconstruction</vt:lpstr>
      <vt:lpstr>Parameters optimization</vt:lpstr>
      <vt:lpstr>Concept for PSO</vt:lpstr>
      <vt:lpstr>Flowchart for PSO</vt:lpstr>
      <vt:lpstr>Equations for PSO</vt:lpstr>
      <vt:lpstr>Kalman filter approach</vt:lpstr>
      <vt:lpstr>Flowchart for ASPSO</vt:lpstr>
      <vt:lpstr>Equations for ASPSO</vt:lpstr>
      <vt:lpstr>Equations for ASPSO</vt:lpstr>
      <vt:lpstr>MINT dereverberation</vt:lpstr>
      <vt:lpstr>Schematic diagram for MINT</vt:lpstr>
      <vt:lpstr>Algorithm for MINT</vt:lpstr>
      <vt:lpstr>Simulations</vt:lpstr>
      <vt:lpstr>Simulations</vt:lpstr>
      <vt:lpstr>Proposed method v.s. State-of-the-art BSI (short RIR)</vt:lpstr>
      <vt:lpstr>Parameters and settings</vt:lpstr>
      <vt:lpstr>RIR estimation results</vt:lpstr>
      <vt:lpstr>RIR estimation results</vt:lpstr>
      <vt:lpstr>Simulations</vt:lpstr>
      <vt:lpstr>Without Parameters Optimization (long RIR)</vt:lpstr>
      <vt:lpstr>Parameters and settings</vt:lpstr>
      <vt:lpstr>RIR estimation results</vt:lpstr>
      <vt:lpstr>RIR estimation results</vt:lpstr>
      <vt:lpstr>RIR estimation results</vt:lpstr>
      <vt:lpstr>MINT dereverberation results</vt:lpstr>
      <vt:lpstr>MINT dereverberation results</vt:lpstr>
      <vt:lpstr>Simulations</vt:lpstr>
      <vt:lpstr>With Parameters Optimization</vt:lpstr>
      <vt:lpstr>Summary</vt:lpstr>
      <vt:lpstr>Future work</vt:lpstr>
      <vt:lpstr>References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2924</cp:revision>
  <cp:lastPrinted>2023-12-25T04:46:35Z</cp:lastPrinted>
  <dcterms:created xsi:type="dcterms:W3CDTF">2012-11-25T05:37:01Z</dcterms:created>
  <dcterms:modified xsi:type="dcterms:W3CDTF">2023-12-25T10:02:50Z</dcterms:modified>
</cp:coreProperties>
</file>